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3C5D2-9A56-4E4B-830C-6A9C90AE8196}" type="datetimeFigureOut">
              <a:rPr lang="it-IT" smtClean="0"/>
              <a:pPr/>
              <a:t>14/02/2010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4179D-D095-4745-8EAC-4263866B37A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</p:spTree>
  </p:cSld>
  <p:clrMapOvr>
    <a:masterClrMapping/>
  </p:clrMapOvr>
  <p:transition>
    <p:strip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3C5D2-9A56-4E4B-830C-6A9C90AE8196}" type="datetimeFigureOut">
              <a:rPr lang="it-IT" smtClean="0"/>
              <a:pPr/>
              <a:t>14/02/2010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4179D-D095-4745-8EAC-4263866B37A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strip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3C5D2-9A56-4E4B-830C-6A9C90AE8196}" type="datetimeFigureOut">
              <a:rPr lang="it-IT" smtClean="0"/>
              <a:pPr/>
              <a:t>14/02/2010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4179D-D095-4745-8EAC-4263866B37A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strip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3C5D2-9A56-4E4B-830C-6A9C90AE8196}" type="datetimeFigureOut">
              <a:rPr lang="it-IT" smtClean="0"/>
              <a:pPr/>
              <a:t>14/02/2010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4179D-D095-4745-8EAC-4263866B37A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strip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3C5D2-9A56-4E4B-830C-6A9C90AE8196}" type="datetimeFigureOut">
              <a:rPr lang="it-IT" smtClean="0"/>
              <a:pPr/>
              <a:t>14/02/2010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8D4179D-D095-4745-8EAC-4263866B37A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3C5D2-9A56-4E4B-830C-6A9C90AE8196}" type="datetimeFigureOut">
              <a:rPr lang="it-IT" smtClean="0"/>
              <a:pPr/>
              <a:t>14/02/2010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4179D-D095-4745-8EAC-4263866B37A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strip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3C5D2-9A56-4E4B-830C-6A9C90AE8196}" type="datetimeFigureOut">
              <a:rPr lang="it-IT" smtClean="0"/>
              <a:pPr/>
              <a:t>14/02/2010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4179D-D095-4745-8EAC-4263866B37A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strip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3C5D2-9A56-4E4B-830C-6A9C90AE8196}" type="datetimeFigureOut">
              <a:rPr lang="it-IT" smtClean="0"/>
              <a:pPr/>
              <a:t>14/02/2010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4179D-D095-4745-8EAC-4263866B37A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strip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3C5D2-9A56-4E4B-830C-6A9C90AE8196}" type="datetimeFigureOut">
              <a:rPr lang="it-IT" smtClean="0"/>
              <a:pPr/>
              <a:t>14/02/2010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4179D-D095-4745-8EAC-4263866B37A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strip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3C5D2-9A56-4E4B-830C-6A9C90AE8196}" type="datetimeFigureOut">
              <a:rPr lang="it-IT" smtClean="0"/>
              <a:pPr/>
              <a:t>14/02/2010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4179D-D095-4745-8EAC-4263866B37A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strip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it-IT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Fare clic sull'icona per inserire un'immagine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3C5D2-9A56-4E4B-830C-6A9C90AE8196}" type="datetimeFigureOut">
              <a:rPr lang="it-IT" smtClean="0"/>
              <a:pPr/>
              <a:t>14/02/2010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4179D-D095-4745-8EAC-4263866B37A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strip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363C5D2-9A56-4E4B-830C-6A9C90AE8196}" type="datetimeFigureOut">
              <a:rPr lang="it-IT" smtClean="0"/>
              <a:pPr/>
              <a:t>14/02/2010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8D4179D-D095-4745-8EAC-4263866B37A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strips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GERMANIA DAL 1945 AI GIORNI NOSTRI</a:t>
            </a:r>
            <a:endParaRPr lang="it-IT" dirty="0"/>
          </a:p>
        </p:txBody>
      </p:sp>
      <p:pic>
        <p:nvPicPr>
          <p:cNvPr id="4" name="Segnaposto contenuto 3" descr="germani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57290" y="2000240"/>
            <a:ext cx="6506130" cy="3903678"/>
          </a:xfrm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 RAPPORTI TRA I DUE STATI TEDESCHI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Rapporti diplomatici molto tesi tra i due stati in quanto la divisione della Germania era scenario della Guerra Fredda tra Usa e Urss.</a:t>
            </a:r>
          </a:p>
          <a:p>
            <a:r>
              <a:rPr lang="it-IT" dirty="0" smtClean="0"/>
              <a:t>La Germania Ovest era più industrializzata della Germania Est</a:t>
            </a:r>
          </a:p>
          <a:p>
            <a:r>
              <a:rPr lang="it-IT" dirty="0" smtClean="0"/>
              <a:t>Non vi erano rapporti economici tra i due stati.</a:t>
            </a:r>
          </a:p>
          <a:p>
            <a:endParaRPr lang="it-IT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GOVERNO BRANDT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Font typeface="Wingdings" pitchFamily="2" charset="2"/>
              <a:buNone/>
            </a:pPr>
            <a:r>
              <a:rPr lang="it-IT" sz="2900" dirty="0" smtClean="0">
                <a:solidFill>
                  <a:srgbClr val="1C1C1C"/>
                </a:solidFill>
                <a:latin typeface="Book Antiqua" pitchFamily="18" charset="0"/>
              </a:rPr>
              <a:t>Willy Brandt: nuovo capo di governo(1969), promessa di svolta nei rapporti tra le due parti.</a:t>
            </a:r>
          </a:p>
          <a:p>
            <a:pPr marL="0" indent="0">
              <a:buFont typeface="Wingdings" pitchFamily="2" charset="2"/>
              <a:buNone/>
            </a:pPr>
            <a:r>
              <a:rPr lang="it-IT" sz="2900" dirty="0" smtClean="0">
                <a:solidFill>
                  <a:srgbClr val="1C1C1C"/>
                </a:solidFill>
                <a:latin typeface="Book Antiqua" pitchFamily="18" charset="0"/>
              </a:rPr>
              <a:t>Trattato con l’ Urss: riconoscimento delle frontiere createsi al termine del conflitto mondiale e rinuncia a volerle cambiare con la forza</a:t>
            </a:r>
          </a:p>
          <a:p>
            <a:pPr marL="0" indent="0">
              <a:buFont typeface="Wingdings" pitchFamily="2" charset="2"/>
              <a:buNone/>
            </a:pPr>
            <a:r>
              <a:rPr lang="it-IT" sz="2900" dirty="0" smtClean="0">
                <a:solidFill>
                  <a:srgbClr val="1C1C1C"/>
                </a:solidFill>
                <a:latin typeface="Book Antiqua" pitchFamily="18" charset="0"/>
              </a:rPr>
              <a:t>Brandt accusato di tradimento dell’ideale di riunificazione</a:t>
            </a:r>
          </a:p>
          <a:p>
            <a:pPr marL="0" indent="0">
              <a:buFont typeface="Wingdings" pitchFamily="2" charset="2"/>
              <a:buNone/>
            </a:pPr>
            <a:r>
              <a:rPr lang="it-IT" sz="2900" dirty="0" smtClean="0">
                <a:solidFill>
                  <a:srgbClr val="1C1C1C"/>
                </a:solidFill>
                <a:latin typeface="Book Antiqua" pitchFamily="18" charset="0"/>
              </a:rPr>
              <a:t>1972 trattato con la DDR: insieme di accordi volti a migliorare la situazione umana, regolare i rapporti e favorire gli scambi economici e politici</a:t>
            </a:r>
          </a:p>
          <a:p>
            <a:endParaRPr lang="it-IT" dirty="0"/>
          </a:p>
        </p:txBody>
      </p:sp>
      <p:pic>
        <p:nvPicPr>
          <p:cNvPr id="5" name="Segnaposto contenuto 4" descr="20081205104244!Bundesarchiv_B_145_Bild-F057884-0009,_Willy_Brandt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90065" y="1600200"/>
            <a:ext cx="3354870" cy="4525963"/>
          </a:xfrm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PRIMI TENTATIVI </a:t>
            </a:r>
            <a:r>
              <a:rPr lang="it-IT" dirty="0" err="1" smtClean="0"/>
              <a:t>DI</a:t>
            </a:r>
            <a:r>
              <a:rPr lang="it-IT" dirty="0" smtClean="0"/>
              <a:t> DISTENSIONE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it-IT" dirty="0" smtClean="0">
                <a:latin typeface="Book Antiqua" pitchFamily="18" charset="0"/>
              </a:rPr>
              <a:t>Ammissione dei 2 stati tedeschi alle Nazioni unite: si allenta la tensione sul fronte europeo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it-IT" dirty="0" smtClean="0">
                <a:latin typeface="Book Antiqua" pitchFamily="18" charset="0"/>
              </a:rPr>
              <a:t>Ovest, politica dei piccoli passi: cercare di creare legami con l’est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it-IT" dirty="0" smtClean="0">
                <a:latin typeface="Book Antiqua" pitchFamily="18" charset="0"/>
              </a:rPr>
              <a:t>La DDR cerca di respingere questa politica con una più rigida separazione ideologica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it-IT" dirty="0" smtClean="0">
                <a:latin typeface="Book Antiqua" pitchFamily="18" charset="0"/>
              </a:rPr>
              <a:t>Da est ad ovest vengono autorizzati a viaggiare solamente gli anziani, le altre persone che hanno la necessità di viaggiare vengono sottoposte ad un lungo questionario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it-IT" dirty="0" smtClean="0">
                <a:latin typeface="Book Antiqua" pitchFamily="18" charset="0"/>
              </a:rPr>
              <a:t>Dunque la Germania federale tenta sempre più di accentuare il dialogo, mentre la DDR tenta di respingerlo con forza</a:t>
            </a:r>
          </a:p>
          <a:p>
            <a:endParaRPr lang="it-IT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GOVERNO GORBACIOV  E NUOVO ATTEGGIAMENTO DELL’EST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Font typeface="Wingdings" pitchFamily="2" charset="2"/>
              <a:buNone/>
            </a:pPr>
            <a:r>
              <a:rPr lang="it-IT" sz="2400" dirty="0" smtClean="0">
                <a:latin typeface="Book Antiqua" pitchFamily="18" charset="0"/>
              </a:rPr>
              <a:t>Fattori di cambiamento: salita al potere di Gorbaciov e crescenti difficoltà economiche nella DDR</a:t>
            </a:r>
          </a:p>
          <a:p>
            <a:pPr marL="0" indent="0">
              <a:buFont typeface="Wingdings" pitchFamily="2" charset="2"/>
              <a:buNone/>
            </a:pPr>
            <a:endParaRPr lang="it-IT" sz="2400" dirty="0" smtClean="0">
              <a:latin typeface="Book Antiqua" pitchFamily="18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it-IT" sz="2400" dirty="0" smtClean="0">
                <a:latin typeface="Book Antiqua" pitchFamily="18" charset="0"/>
              </a:rPr>
              <a:t>Contrasti tra la DDR e l’URSS: i dirigenti della repubblica democratica vedono la politica di    Gorbaciov una minaccia al loro potere, il popolo intanto vedendo la serie di cambiamenti nei paesi dell’est inizia a chiedere le stesse riforme</a:t>
            </a:r>
          </a:p>
          <a:p>
            <a:endParaRPr lang="it-IT" dirty="0"/>
          </a:p>
        </p:txBody>
      </p:sp>
      <p:pic>
        <p:nvPicPr>
          <p:cNvPr id="5" name="Segnaposto contenuto 4" descr="Mikhail%20Gorbaciov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238750" y="1777206"/>
            <a:ext cx="2857500" cy="4171950"/>
          </a:xfrm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1989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70916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it-IT" sz="2200" dirty="0" smtClean="0">
                <a:latin typeface="Book Antiqua" pitchFamily="18" charset="0"/>
                <a:cs typeface="Times New Roman" pitchFamily="18" charset="0"/>
              </a:rPr>
              <a:t>Cambiamenti democratici: piccole rivoluzioni nell'economia e riforme nei paesi dell’Est, solo la DDR è immobile. 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it-IT" sz="2200" dirty="0" smtClean="0">
                <a:latin typeface="Book Antiqua" pitchFamily="18" charset="0"/>
                <a:cs typeface="Times New Roman" pitchFamily="18" charset="0"/>
              </a:rPr>
              <a:t>Elezioni amministrative maggio 1989 Germania Est: vincono i candidati ufficiali col  98% ma la falsificazione del risultato è evidente e la gente comincia a ribellarsi.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it-IT" sz="2200" dirty="0" smtClean="0">
                <a:latin typeface="Book Antiqua" pitchFamily="18" charset="0"/>
                <a:cs typeface="Times New Roman" pitchFamily="18" charset="0"/>
              </a:rPr>
              <a:t>Tentativi di fuga della popolazione: vista l’impossibilità di lasciare la nazione in direzione ovest, il popolo si dirige verso le ambasciate federali nelle città di Praga, Varsavia e Budapest.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it-IT" sz="2200" dirty="0" smtClean="0">
                <a:latin typeface="Book Antiqua" pitchFamily="18" charset="0"/>
                <a:cs typeface="Times New Roman" pitchFamily="18" charset="0"/>
              </a:rPr>
              <a:t>estate ’89: assalto alle ambasciate, le persone si rifugiano al loro interno chiedendo di passare a Ovest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it-IT" sz="2200" dirty="0" smtClean="0">
                <a:latin typeface="Book Antiqua" pitchFamily="18" charset="0"/>
                <a:cs typeface="Times New Roman" pitchFamily="18" charset="0"/>
              </a:rPr>
              <a:t>23 agosto: l’Ungheria rimuove le barriere ai confini con l’Austria, migliaia di persone fuggono.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it-IT" sz="2200" dirty="0" smtClean="0">
                <a:latin typeface="Book Antiqua" pitchFamily="18" charset="0"/>
                <a:cs typeface="Times New Roman" pitchFamily="18" charset="0"/>
              </a:rPr>
              <a:t>Aumento delle proteste contro la DDR: ogni lunedì a Lipsia decine di migliaia di persone manifestano.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it-IT" sz="2200" dirty="0" smtClean="0">
                <a:latin typeface="Book Antiqua" pitchFamily="18" charset="0"/>
                <a:cs typeface="Times New Roman" pitchFamily="18" charset="0"/>
              </a:rPr>
              <a:t>Governo </a:t>
            </a:r>
            <a:r>
              <a:rPr lang="it-IT" sz="2200" dirty="0" err="1" smtClean="0">
                <a:latin typeface="Book Antiqua" pitchFamily="18" charset="0"/>
                <a:cs typeface="Times New Roman" pitchFamily="18" charset="0"/>
              </a:rPr>
              <a:t>Krenz</a:t>
            </a:r>
            <a:r>
              <a:rPr lang="it-IT" sz="2200" dirty="0" smtClean="0">
                <a:latin typeface="Book Antiqua" pitchFamily="18" charset="0"/>
                <a:cs typeface="Times New Roman" pitchFamily="18" charset="0"/>
              </a:rPr>
              <a:t>:approvazione dei permessi per viaggiare nella Germania Ovest.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it-IT" sz="2200" dirty="0" smtClean="0">
                <a:latin typeface="Book Antiqua" pitchFamily="18" charset="0"/>
                <a:cs typeface="Times New Roman" pitchFamily="18" charset="0"/>
              </a:rPr>
              <a:t>9 Novembre caduta del muro: a causa di equivoci viene trasmessa la notizia che le nuove misure siano applicate immediatamente,migliaia di Berlinesi si ritrovano davanti al muro.</a:t>
            </a:r>
          </a:p>
          <a:p>
            <a:endParaRPr lang="it-IT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CADUTA DEL MURO</a:t>
            </a:r>
            <a:endParaRPr lang="it-IT" dirty="0"/>
          </a:p>
        </p:txBody>
      </p:sp>
      <p:pic>
        <p:nvPicPr>
          <p:cNvPr id="6" name="Segnaposto contenuto 5" descr="muro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3438" y="1571612"/>
            <a:ext cx="4038600" cy="3786214"/>
          </a:xfrm>
        </p:spPr>
      </p:pic>
      <p:pic>
        <p:nvPicPr>
          <p:cNvPr id="5" name="Picture 5" descr="muro07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1571612"/>
            <a:ext cx="4038600" cy="3786214"/>
          </a:xfrm>
          <a:prstGeom prst="rect">
            <a:avLst/>
          </a:prstGeom>
          <a:noFill/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RIUNIFICAZIONE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it-IT" sz="2800" dirty="0" smtClean="0">
                <a:latin typeface="Book Antiqua" pitchFamily="18" charset="0"/>
              </a:rPr>
              <a:t>Speranza di una riunificazione 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it-IT" sz="2800" dirty="0" smtClean="0">
                <a:latin typeface="Book Antiqua" pitchFamily="18" charset="0"/>
              </a:rPr>
              <a:t>Aumento del flusso di persone da est a ovest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it-IT" sz="2800" dirty="0" smtClean="0">
                <a:latin typeface="Book Antiqua" pitchFamily="18" charset="0"/>
              </a:rPr>
              <a:t>Elezioni del 90 nella DDR:avvengono le prime vere elezioni libere con la salita al potere di un governo democraticamente legittimato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it-IT" sz="2800" dirty="0" smtClean="0">
                <a:latin typeface="Book Antiqua" pitchFamily="18" charset="0"/>
              </a:rPr>
              <a:t>Stato di degrado:l’economia scende a zero,diffusione di insicurezza politica e aumento della disoccupazione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it-IT" sz="2800" dirty="0" smtClean="0">
                <a:latin typeface="Book Antiqua" pitchFamily="18" charset="0"/>
              </a:rPr>
              <a:t>3 Ottobre 1990:Dopo il consenso internazionale della maggiori potenze la DDR si scioglie e viene annessa alla repubblica Federale.</a:t>
            </a:r>
            <a:endParaRPr lang="it-IT" dirty="0">
              <a:latin typeface="Book Antiqua" pitchFamily="18" charset="0"/>
            </a:endParaRPr>
          </a:p>
        </p:txBody>
      </p:sp>
      <p:pic>
        <p:nvPicPr>
          <p:cNvPr id="5" name="Picture 4" descr="199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1928802"/>
            <a:ext cx="4054589" cy="3000396"/>
          </a:xfrm>
          <a:prstGeom prst="rect">
            <a:avLst/>
          </a:prstGeom>
          <a:noFill/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COSA HA RAPPRESENTATO IL CROLLO DEL MURO?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Per la prospettiva statunitense il crollo del Muro ha portato alla perdita di importanza del Comunismo e in particolare ha affermato in Europa aspetti come il liberalismo e la democrazia.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La prospettiva francese invece sostiene con Casanova che in realtà il progetto degli stati uniti si è realizzato solo in parte perché gli stati dell’ex Unione sovietica vivono ancora oggi situazioni di difficoltà economica dovuti all’uscita dal blocco orientale.</a:t>
            </a:r>
            <a:endParaRPr lang="it-IT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CROLLO DEL MURO SANCISCE LA FINE DELL’URSS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26 Dicembre 1991 il Soviet supremo dichiara la fine dell’ Unione Sovietica.</a:t>
            </a:r>
          </a:p>
          <a:p>
            <a:r>
              <a:rPr lang="it-IT" dirty="0" smtClean="0"/>
              <a:t>Nascono subito problematiche nei rapporti internazionali.</a:t>
            </a:r>
          </a:p>
          <a:p>
            <a:r>
              <a:rPr lang="it-IT" dirty="0" smtClean="0"/>
              <a:t>Guerra in </a:t>
            </a:r>
            <a:r>
              <a:rPr lang="it-IT" dirty="0" err="1" smtClean="0"/>
              <a:t>Abcazia</a:t>
            </a:r>
            <a:r>
              <a:rPr lang="it-IT" dirty="0" smtClean="0"/>
              <a:t>( 1992) e in Cecenia (1994).</a:t>
            </a:r>
          </a:p>
          <a:p>
            <a:r>
              <a:rPr lang="it-IT" dirty="0" smtClean="0"/>
              <a:t>Fine dei sussidi a Cuba e in Vietnam.</a:t>
            </a:r>
          </a:p>
          <a:p>
            <a:endParaRPr lang="it-IT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BERLINO NEL PASSATO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 Capitale della Prussia già con Federico II</a:t>
            </a:r>
          </a:p>
          <a:p>
            <a:r>
              <a:rPr lang="it-IT" dirty="0" smtClean="0"/>
              <a:t>Nel 1871 diventa capitale dell’impero tedesco con Guglielmo I.</a:t>
            </a:r>
          </a:p>
          <a:p>
            <a:r>
              <a:rPr lang="it-IT" dirty="0" smtClean="0"/>
              <a:t>Con la vittoria e l’affermazione di Hitler, Berlino diventa il palcoscenico del regime nazista.</a:t>
            </a:r>
          </a:p>
          <a:p>
            <a:r>
              <a:rPr lang="it-IT" dirty="0" smtClean="0"/>
              <a:t>Alla fine della seconda guerra mondiale Berlino è ridotta a un cumulo di macerie.</a:t>
            </a:r>
            <a:endParaRPr lang="it-IT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LE CONDIZIONI DOPO LA GUERRA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it-IT" dirty="0" smtClean="0"/>
              <a:t>Insicurezza dei cittadini tedeschi dovuta alle decisioni che avrebbero preso gli alleati</a:t>
            </a:r>
          </a:p>
          <a:p>
            <a:r>
              <a:rPr lang="it-IT" dirty="0" smtClean="0"/>
              <a:t>Conferenza di Yalta</a:t>
            </a:r>
          </a:p>
          <a:p>
            <a:r>
              <a:rPr lang="it-IT" dirty="0" smtClean="0"/>
              <a:t>Processo di Norimberga</a:t>
            </a:r>
            <a:endParaRPr lang="it-IT" dirty="0"/>
          </a:p>
        </p:txBody>
      </p:sp>
      <p:pic>
        <p:nvPicPr>
          <p:cNvPr id="5" name="Segnaposto contenuto 4" descr="guerra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0" y="2000240"/>
            <a:ext cx="4038600" cy="2731350"/>
          </a:xfrm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CONFERENZA </a:t>
            </a:r>
            <a:r>
              <a:rPr lang="it-IT" dirty="0" err="1" smtClean="0"/>
              <a:t>DI</a:t>
            </a:r>
            <a:r>
              <a:rPr lang="it-IT" dirty="0" smtClean="0"/>
              <a:t> YALTA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it-IT" sz="2800" dirty="0" smtClean="0">
                <a:latin typeface="Book Antiqua" pitchFamily="18" charset="0"/>
              </a:rPr>
              <a:t>La Conferenza di Yalta (o Yalta) è il nome dato ad un incontro fra Roosevelt, Churchill e Stalin, fu tenuto in Crimea, nel palazzo imperiale di </a:t>
            </a:r>
            <a:r>
              <a:rPr lang="it-IT" sz="2800" dirty="0" err="1" smtClean="0">
                <a:latin typeface="Book Antiqua" pitchFamily="18" charset="0"/>
              </a:rPr>
              <a:t>Jalta</a:t>
            </a:r>
            <a:r>
              <a:rPr lang="it-IT" sz="2800" dirty="0" smtClean="0">
                <a:latin typeface="Book Antiqua" pitchFamily="18" charset="0"/>
              </a:rPr>
              <a:t>, fra il 4 e l'11 febbraio 1945 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it-IT" sz="2800" dirty="0" smtClean="0">
                <a:latin typeface="Book Antiqua" pitchFamily="18" charset="0"/>
              </a:rPr>
              <a:t>Lo scopo di questo incontro è ristabilire l’ordine nella fase postbellica e,per quanto riguarda la Germania si stabilisce che: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it-IT" sz="2800" dirty="0" smtClean="0">
                <a:latin typeface="Book Antiqua" pitchFamily="18" charset="0"/>
              </a:rPr>
              <a:t>l'Europa era libera e pertanto invitava allo svolgimento di elezioni democratiche in tutti i territori liberati.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it-IT" sz="2800" dirty="0" smtClean="0">
                <a:latin typeface="Book Antiqua" pitchFamily="18" charset="0"/>
              </a:rPr>
              <a:t>Lo smembramento, il disarmo e la smilitarizzazione della Germania, visti come "prerequisiti per la pace futura" 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it-IT" sz="2800" dirty="0" smtClean="0">
                <a:latin typeface="Book Antiqua" pitchFamily="18" charset="0"/>
              </a:rPr>
              <a:t>furono fissate delle riparazioni dovute dalla Germania, nella misura di 22 miliardi di dollari </a:t>
            </a:r>
          </a:p>
          <a:p>
            <a:endParaRPr lang="it-IT" dirty="0"/>
          </a:p>
        </p:txBody>
      </p:sp>
      <p:pic>
        <p:nvPicPr>
          <p:cNvPr id="5" name="Picture 4" descr="conferenza jalta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2500" y="2282031"/>
            <a:ext cx="3810000" cy="3162300"/>
          </a:xfrm>
          <a:prstGeom prst="rect">
            <a:avLst/>
          </a:prstGeom>
          <a:noFill/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PROCESSO </a:t>
            </a:r>
            <a:r>
              <a:rPr lang="it-IT" dirty="0" err="1" smtClean="0"/>
              <a:t>DI</a:t>
            </a:r>
            <a:r>
              <a:rPr lang="it-IT" dirty="0" smtClean="0"/>
              <a:t> NORIMBERGA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it-IT" sz="2800" dirty="0" smtClean="0">
                <a:latin typeface="Book Antiqua" pitchFamily="18" charset="0"/>
              </a:rPr>
              <a:t>Dal 14-11-1945 al 1-10 -1946.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it-IT" sz="2800" dirty="0" smtClean="0">
              <a:latin typeface="Book Antiqua" pitchFamily="18" charset="0"/>
            </a:endParaRP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it-IT" sz="2800" dirty="0" smtClean="0">
                <a:latin typeface="Book Antiqua" pitchFamily="18" charset="0"/>
              </a:rPr>
              <a:t>Davanti a una corte internazionale erano accusati i massimi esponenti dello stato nazista per crimini commessi contro la pace 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it-IT" sz="2800" dirty="0" smtClean="0">
              <a:latin typeface="Book Antiqua" pitchFamily="18" charset="0"/>
            </a:endParaRP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it-IT" sz="2800" dirty="0" smtClean="0">
                <a:latin typeface="Book Antiqua" pitchFamily="18" charset="0"/>
              </a:rPr>
              <a:t>12 di essi furono condannati a morte e giustiziati in quello stesso anno 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it-IT" sz="2800" dirty="0" smtClean="0">
                <a:latin typeface="Book Antiqua" pitchFamily="18" charset="0"/>
              </a:rPr>
              <a:t> Con la cosiddetta "</a:t>
            </a:r>
            <a:r>
              <a:rPr lang="it-IT" sz="2800" dirty="0" err="1" smtClean="0">
                <a:latin typeface="Book Antiqua" pitchFamily="18" charset="0"/>
              </a:rPr>
              <a:t>Entnazifizierung</a:t>
            </a:r>
            <a:r>
              <a:rPr lang="it-IT" sz="2800" dirty="0" smtClean="0">
                <a:latin typeface="Book Antiqua" pitchFamily="18" charset="0"/>
              </a:rPr>
              <a:t>", cioè la denazificazione, si cercava di ripulire le istituzioni pubbliche dai nazisti 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it-IT" sz="2800" dirty="0" smtClean="0">
              <a:latin typeface="Book Antiqua" pitchFamily="18" charset="0"/>
            </a:endParaRP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it-IT" sz="2800" dirty="0" smtClean="0">
                <a:latin typeface="Book Antiqua" pitchFamily="18" charset="0"/>
              </a:rPr>
              <a:t>Alla fine molti colpevoli rimanevano non solo impuniti ma continuavano anche a lavorare con gli stessi incarichi di prima </a:t>
            </a:r>
          </a:p>
          <a:p>
            <a:endParaRPr lang="it-IT" dirty="0"/>
          </a:p>
        </p:txBody>
      </p:sp>
      <p:pic>
        <p:nvPicPr>
          <p:cNvPr id="5" name="Picture 4" descr="Processo%20di%20Norimberga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05350" y="2497931"/>
            <a:ext cx="3924300" cy="2730500"/>
          </a:xfrm>
          <a:prstGeom prst="rect">
            <a:avLst/>
          </a:prstGeom>
          <a:noFill/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DIVISIONE DELLA GERMANIA</a:t>
            </a:r>
            <a:endParaRPr lang="it-IT" dirty="0"/>
          </a:p>
        </p:txBody>
      </p:sp>
      <p:pic>
        <p:nvPicPr>
          <p:cNvPr id="4" name="Picture 4" descr="germani adivisa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1214422"/>
            <a:ext cx="4179639" cy="5400094"/>
          </a:xfrm>
          <a:prstGeom prst="rect">
            <a:avLst/>
          </a:prstGeom>
          <a:noFill/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RIPARTIZIONE </a:t>
            </a:r>
            <a:r>
              <a:rPr lang="it-IT" dirty="0" err="1" smtClean="0"/>
              <a:t>DI</a:t>
            </a:r>
            <a:r>
              <a:rPr lang="it-IT" dirty="0" smtClean="0"/>
              <a:t> BERLINO</a:t>
            </a:r>
            <a:endParaRPr lang="it-IT" dirty="0"/>
          </a:p>
        </p:txBody>
      </p:sp>
      <p:pic>
        <p:nvPicPr>
          <p:cNvPr id="4" name="Picture 4" descr="741px-Occupied_Berlin_sv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64486" y="1600200"/>
            <a:ext cx="5815028" cy="4708525"/>
          </a:xfrm>
          <a:prstGeom prst="rect">
            <a:avLst/>
          </a:prstGeom>
          <a:noFill/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LE PRIME TENSIONI TRA USA E URSS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Gli americani per favorire la ripresa economica tedesca  cercano di introdurre una nuova moneta  ma non trovano un accordo con l’URSS.</a:t>
            </a:r>
          </a:p>
          <a:p>
            <a:r>
              <a:rPr lang="it-IT" sz="2400" dirty="0" smtClean="0"/>
              <a:t>L’Unione Sovietica come risposta chiude tutti gli accessi per la parte occidentale di Berlino.</a:t>
            </a:r>
          </a:p>
          <a:p>
            <a:r>
              <a:rPr lang="it-IT" sz="2400" dirty="0" smtClean="0"/>
              <a:t>Gli americani dovettero cosi portare le merci e i beni di prima necessità nella parte della città bloccata: per 10 mesi aerei statunitensi sorvolarono la città apparendo agli occhi della popolazione come dei salvatori,</a:t>
            </a:r>
          </a:p>
          <a:p>
            <a:r>
              <a:rPr lang="it-IT" sz="2400" dirty="0" smtClean="0"/>
              <a:t>L’Urss dovette riaprire le vie d’accesso alla città bloccata</a:t>
            </a:r>
            <a:endParaRPr lang="it-IT" sz="2400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RIPRESA ECONOMICA E LA FUGA NELLA GERMANIA OVEST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L’economia nazista era basata sul dirigismo.</a:t>
            </a:r>
          </a:p>
          <a:p>
            <a:r>
              <a:rPr lang="it-IT" dirty="0" smtClean="0"/>
              <a:t>Negli anni 50, in particolare la parte occidentale della Germania, visse il boom economico che favori la produzione industriale e migliorò le condizioni di vita dei tedeschi</a:t>
            </a:r>
          </a:p>
          <a:p>
            <a:r>
              <a:rPr lang="it-IT" dirty="0" smtClean="0"/>
              <a:t>Durante questo periodo un gran numero di giovani emigrò nella Germania Ovest</a:t>
            </a:r>
          </a:p>
          <a:p>
            <a:r>
              <a:rPr lang="it-IT" dirty="0" smtClean="0"/>
              <a:t>Nel 1952 viene proposta la formazione di una Germania unita e neutrale</a:t>
            </a:r>
            <a:endParaRPr lang="it-IT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COSTRUZIONE DEL MURO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it-IT" dirty="0" smtClean="0"/>
              <a:t>Inizia il 13 Agosto 1961</a:t>
            </a:r>
          </a:p>
          <a:p>
            <a:r>
              <a:rPr lang="it-IT" dirty="0" smtClean="0"/>
              <a:t>Viene realizzato dalle unità armate della Germania Est</a:t>
            </a:r>
          </a:p>
          <a:p>
            <a:r>
              <a:rPr lang="it-IT" dirty="0" smtClean="0"/>
              <a:t>Prevista la pena di morte per chi oltrepassa il muro</a:t>
            </a:r>
            <a:endParaRPr lang="it-IT" dirty="0"/>
          </a:p>
        </p:txBody>
      </p:sp>
      <p:pic>
        <p:nvPicPr>
          <p:cNvPr id="5" name="Picture 4" descr="muro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2143116"/>
            <a:ext cx="4419432" cy="2907521"/>
          </a:xfrm>
          <a:prstGeom prst="rect">
            <a:avLst/>
          </a:prstGeom>
          <a:noFill/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tice">
  <a:themeElements>
    <a:clrScheme name="Ve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e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e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102</TotalTime>
  <Words>1127</Words>
  <Application>Microsoft Office PowerPoint</Application>
  <PresentationFormat>Presentazione su schermo (4:3)</PresentationFormat>
  <Paragraphs>84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Vertice</vt:lpstr>
      <vt:lpstr>LA GERMANIA DAL 1945 AI GIORNI NOSTRI</vt:lpstr>
      <vt:lpstr>LE CONDIZIONI DOPO LA GUERRA</vt:lpstr>
      <vt:lpstr>CONFERENZA DI YALTA </vt:lpstr>
      <vt:lpstr>PROCESSO DI NORIMBERGA</vt:lpstr>
      <vt:lpstr>LA DIVISIONE DELLA GERMANIA</vt:lpstr>
      <vt:lpstr>LA RIPARTIZIONE DI BERLINO</vt:lpstr>
      <vt:lpstr>LE PRIME TENSIONI TRA USA E URSS</vt:lpstr>
      <vt:lpstr>LA RIPRESA ECONOMICA E LA FUGA NELLA GERMANIA OVEST</vt:lpstr>
      <vt:lpstr>LA COSTRUZIONE DEL MURO</vt:lpstr>
      <vt:lpstr>I RAPPORTI TRA I DUE STATI TEDESCHI</vt:lpstr>
      <vt:lpstr>IL GOVERNO BRANDT</vt:lpstr>
      <vt:lpstr>PRIMI TENTATIVI DI DISTENSIONE</vt:lpstr>
      <vt:lpstr>GOVERNO GORBACIOV  E NUOVO ATTEGGIAMENTO DELL’EST</vt:lpstr>
      <vt:lpstr>1989</vt:lpstr>
      <vt:lpstr>LA CADUTA DEL MURO</vt:lpstr>
      <vt:lpstr>LA RIUNIFICAZIONE</vt:lpstr>
      <vt:lpstr>COSA HA RAPPRESENTATO IL CROLLO DEL MURO?</vt:lpstr>
      <vt:lpstr>IL CROLLO DEL MURO SANCISCE LA FINE DELL’URSS</vt:lpstr>
      <vt:lpstr>BERLINO NEL PASSATO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GERMANIA DAL 1945 AI GIORNI NOSTRI</dc:title>
  <dc:creator>AMD64</dc:creator>
  <cp:lastModifiedBy>AMD64</cp:lastModifiedBy>
  <cp:revision>11</cp:revision>
  <dcterms:created xsi:type="dcterms:W3CDTF">2010-02-12T13:01:23Z</dcterms:created>
  <dcterms:modified xsi:type="dcterms:W3CDTF">2010-02-14T08:45:27Z</dcterms:modified>
</cp:coreProperties>
</file>