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  <p:sldMasterId id="2147483732" r:id="rId3"/>
    <p:sldMasterId id="2147483756" r:id="rId4"/>
    <p:sldMasterId id="2147483780" r:id="rId5"/>
    <p:sldMasterId id="2147483840" r:id="rId6"/>
    <p:sldMasterId id="2147483852" r:id="rId7"/>
  </p:sldMasterIdLst>
  <p:notesMasterIdLst>
    <p:notesMasterId r:id="rId32"/>
  </p:notesMasterIdLst>
  <p:sldIdLst>
    <p:sldId id="276" r:id="rId8"/>
    <p:sldId id="275" r:id="rId9"/>
    <p:sldId id="258" r:id="rId10"/>
    <p:sldId id="259" r:id="rId11"/>
    <p:sldId id="260" r:id="rId12"/>
    <p:sldId id="261" r:id="rId13"/>
    <p:sldId id="262" r:id="rId14"/>
    <p:sldId id="263" r:id="rId15"/>
    <p:sldId id="265" r:id="rId16"/>
    <p:sldId id="264" r:id="rId17"/>
    <p:sldId id="266" r:id="rId18"/>
    <p:sldId id="274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5" r:id="rId27"/>
    <p:sldId id="286" r:id="rId28"/>
    <p:sldId id="287" r:id="rId29"/>
    <p:sldId id="288" r:id="rId30"/>
    <p:sldId id="289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0" autoAdjust="0"/>
    <p:restoredTop sz="9466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F118D-3685-4C6C-A518-5286A7DB207B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BEA7A-3069-488E-B451-205A59FA41C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BEA7A-3069-488E-B451-205A59FA41C8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436D-4924-4456-B6B3-C66E39AD528F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436D-4924-4456-B6B3-C66E39AD528F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BEA7A-3069-488E-B451-205A59FA41C8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tango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tango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tango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tango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56" name="Rettango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tango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tango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tango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 a mano liber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igura a mano libera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igura a mano liber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igura a mano liber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igura a mano liber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igura a mano liber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igura a mano liber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igura a mano liber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igura a mano liber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igura a mano liber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igura a mano liber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igura a mano liber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igura a mano liber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igura a mano liber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tango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tango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tango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tango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tango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tango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tango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tango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tango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ttore 1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ttore 1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grpSp>
        <p:nvGrpSpPr>
          <p:cNvPr id="14" name="Grup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ttore 1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ttore 1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it-IT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tango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tango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tango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39E6BBA-9693-426C-AA21-5085FC5460A1}" type="datetimeFigureOut">
              <a:rPr lang="it-IT" smtClean="0"/>
              <a:pPr/>
              <a:t>10/12/2009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66EC148-9642-4629-AD16-E065B2A6BC1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ilosofiamagistrale.lettere.uniroma2.it/aa200809/img/aristotele%20e%20plat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Carlo Marenco, Irinel Moranu</a:t>
            </a:r>
            <a:endParaRPr lang="it-IT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9600" b="1" dirty="0" smtClean="0">
                <a:solidFill>
                  <a:srgbClr val="FFFF00"/>
                </a:solidFill>
              </a:rPr>
              <a:t>Filosofia</a:t>
            </a:r>
            <a:endParaRPr lang="it-IT" sz="9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polyvore.com/cgi/img-thing?.out=jpg&amp;size=l&amp;tid=34741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vale 2"/>
          <p:cNvSpPr/>
          <p:nvPr/>
        </p:nvSpPr>
        <p:spPr>
          <a:xfrm>
            <a:off x="3714744" y="0"/>
            <a:ext cx="2428892" cy="10715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Pitagora</a:t>
            </a:r>
            <a:endParaRPr lang="it-IT" sz="3200" dirty="0"/>
          </a:p>
        </p:txBody>
      </p:sp>
      <p:cxnSp>
        <p:nvCxnSpPr>
          <p:cNvPr id="6" name="Connettore 2 5"/>
          <p:cNvCxnSpPr>
            <a:stCxn id="3" idx="5"/>
            <a:endCxn id="8" idx="0"/>
          </p:cNvCxnSpPr>
          <p:nvPr/>
        </p:nvCxnSpPr>
        <p:spPr>
          <a:xfrm rot="16200000" flipH="1">
            <a:off x="5815894" y="886680"/>
            <a:ext cx="2300044" cy="2355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 rot="2734464">
            <a:off x="6041668" y="1784845"/>
            <a:ext cx="150019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fondo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429520" y="3214686"/>
            <a:ext cx="1428760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2"/>
                </a:solidFill>
              </a:rPr>
              <a:t>una </a:t>
            </a:r>
            <a:r>
              <a:rPr lang="it-IT" b="1" dirty="0" smtClean="0">
                <a:solidFill>
                  <a:schemeClr val="bg1"/>
                </a:solidFill>
              </a:rPr>
              <a:t>scuola </a:t>
            </a:r>
            <a:r>
              <a:rPr lang="it-IT" b="1" dirty="0" smtClean="0">
                <a:solidFill>
                  <a:schemeClr val="accent2"/>
                </a:solidFill>
              </a:rPr>
              <a:t>a Crotone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endParaRPr lang="it-IT" dirty="0"/>
          </a:p>
        </p:txBody>
      </p:sp>
      <p:cxnSp>
        <p:nvCxnSpPr>
          <p:cNvPr id="11" name="Connettore 2 10"/>
          <p:cNvCxnSpPr>
            <a:stCxn id="8" idx="2"/>
            <a:endCxn id="13" idx="0"/>
          </p:cNvCxnSpPr>
          <p:nvPr/>
        </p:nvCxnSpPr>
        <p:spPr>
          <a:xfrm rot="5400000">
            <a:off x="7572380" y="4500554"/>
            <a:ext cx="1071570" cy="71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7858148" y="4214818"/>
            <a:ext cx="142876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che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7000860" y="5072074"/>
            <a:ext cx="2143140" cy="107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2"/>
                </a:solidFill>
              </a:rPr>
              <a:t>era anche un </a:t>
            </a:r>
            <a:r>
              <a:rPr lang="it-IT" b="1" dirty="0" smtClean="0">
                <a:solidFill>
                  <a:schemeClr val="bg1"/>
                </a:solidFill>
              </a:rPr>
              <a:t>movimento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b="1" i="1" dirty="0" smtClean="0">
                <a:solidFill>
                  <a:schemeClr val="bg1"/>
                </a:solidFill>
              </a:rPr>
              <a:t>religioso </a:t>
            </a:r>
            <a:r>
              <a:rPr lang="it-IT" b="1" i="1" dirty="0" smtClean="0">
                <a:solidFill>
                  <a:schemeClr val="accent2"/>
                </a:solidFill>
              </a:rPr>
              <a:t>e </a:t>
            </a:r>
            <a:r>
              <a:rPr lang="it-IT" b="1" i="1" dirty="0" smtClean="0">
                <a:solidFill>
                  <a:schemeClr val="bg1"/>
                </a:solidFill>
              </a:rPr>
              <a:t>politico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16" name="Connettore 2 15"/>
          <p:cNvCxnSpPr/>
          <p:nvPr/>
        </p:nvCxnSpPr>
        <p:spPr>
          <a:xfrm rot="5400000">
            <a:off x="1260219" y="882865"/>
            <a:ext cx="2728672" cy="2820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 rot="18447337">
            <a:off x="1231302" y="2385024"/>
            <a:ext cx="107157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propone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0" y="3643314"/>
            <a:ext cx="2500330" cy="1285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2"/>
                </a:solidFill>
              </a:rPr>
              <a:t>una filosofia </a:t>
            </a:r>
            <a:r>
              <a:rPr lang="it-IT" b="1" u="sng" dirty="0" smtClean="0">
                <a:solidFill>
                  <a:schemeClr val="bg1"/>
                </a:solidFill>
              </a:rPr>
              <a:t>permeata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accent2"/>
                </a:solidFill>
              </a:rPr>
              <a:t>di </a:t>
            </a:r>
            <a:r>
              <a:rPr lang="it-IT" b="1" dirty="0" smtClean="0">
                <a:solidFill>
                  <a:schemeClr val="accent2"/>
                </a:solidFill>
              </a:rPr>
              <a:t>spirito religioso.</a:t>
            </a:r>
            <a:endParaRPr lang="it-IT" dirty="0"/>
          </a:p>
        </p:txBody>
      </p:sp>
      <p:cxnSp>
        <p:nvCxnSpPr>
          <p:cNvPr id="21" name="Connettore 2 20"/>
          <p:cNvCxnSpPr/>
          <p:nvPr/>
        </p:nvCxnSpPr>
        <p:spPr>
          <a:xfrm rot="16200000" flipV="1">
            <a:off x="7215206" y="2143116"/>
            <a:ext cx="178595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7786710" y="1928802"/>
            <a:ext cx="121441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che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7143768" y="642918"/>
            <a:ext cx="1643074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2"/>
                </a:solidFill>
              </a:rPr>
              <a:t>insegnava </a:t>
            </a:r>
            <a:r>
              <a:rPr lang="it-IT" u="sng" dirty="0" smtClean="0">
                <a:solidFill>
                  <a:schemeClr val="bg1"/>
                </a:solidFill>
              </a:rPr>
              <a:t>soprattutto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chemeClr val="accent2"/>
                </a:solidFill>
              </a:rPr>
              <a:t>matematica</a:t>
            </a:r>
            <a:endParaRPr lang="it-IT" dirty="0"/>
          </a:p>
        </p:txBody>
      </p:sp>
      <p:cxnSp>
        <p:nvCxnSpPr>
          <p:cNvPr id="32" name="Connettore 2 31"/>
          <p:cNvCxnSpPr>
            <a:stCxn id="3" idx="4"/>
            <a:endCxn id="35" idx="0"/>
          </p:cNvCxnSpPr>
          <p:nvPr/>
        </p:nvCxnSpPr>
        <p:spPr>
          <a:xfrm rot="5400000">
            <a:off x="4572012" y="1357310"/>
            <a:ext cx="64291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tangolo 32"/>
          <p:cNvSpPr/>
          <p:nvPr/>
        </p:nvSpPr>
        <p:spPr>
          <a:xfrm>
            <a:off x="4857752" y="1071546"/>
            <a:ext cx="121444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considera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3857620" y="1714488"/>
            <a:ext cx="2000264" cy="13573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L’</a:t>
            </a:r>
            <a:r>
              <a:rPr lang="it-IT" dirty="0" err="1" smtClean="0">
                <a:solidFill>
                  <a:schemeClr val="bg1"/>
                </a:solidFill>
              </a:rPr>
              <a:t>archè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chemeClr val="accent2"/>
                </a:solidFill>
              </a:rPr>
              <a:t>una forma di </a:t>
            </a:r>
            <a:r>
              <a:rPr lang="it-IT" b="1" dirty="0" smtClean="0">
                <a:solidFill>
                  <a:schemeClr val="accent2"/>
                </a:solidFill>
              </a:rPr>
              <a:t>iniziazione</a:t>
            </a:r>
            <a:r>
              <a:rPr lang="it-IT" dirty="0" smtClean="0">
                <a:solidFill>
                  <a:schemeClr val="accent2"/>
                </a:solidFill>
              </a:rPr>
              <a:t> verso gradi più elevati di </a:t>
            </a:r>
            <a:r>
              <a:rPr lang="it-IT" b="1" dirty="0" smtClean="0">
                <a:solidFill>
                  <a:schemeClr val="accent2"/>
                </a:solidFill>
              </a:rPr>
              <a:t>perfezione</a:t>
            </a:r>
            <a:r>
              <a:rPr lang="it-IT" dirty="0" smtClean="0">
                <a:solidFill>
                  <a:schemeClr val="accent2"/>
                </a:solidFill>
              </a:rPr>
              <a:t>.</a:t>
            </a:r>
            <a:endParaRPr lang="it-IT" dirty="0"/>
          </a:p>
        </p:txBody>
      </p:sp>
      <p:cxnSp>
        <p:nvCxnSpPr>
          <p:cNvPr id="39" name="Connettore 2 38"/>
          <p:cNvCxnSpPr>
            <a:stCxn id="3" idx="3"/>
          </p:cNvCxnSpPr>
          <p:nvPr/>
        </p:nvCxnSpPr>
        <p:spPr>
          <a:xfrm rot="5400000">
            <a:off x="2528260" y="1601061"/>
            <a:ext cx="2228606" cy="8557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tangolo 39"/>
          <p:cNvSpPr/>
          <p:nvPr/>
        </p:nvSpPr>
        <p:spPr>
          <a:xfrm rot="17780964">
            <a:off x="3045331" y="1875946"/>
            <a:ext cx="78581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divide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2928926" y="3214686"/>
            <a:ext cx="1785950" cy="714380"/>
          </a:xfrm>
          <a:prstGeom prst="rect">
            <a:avLst/>
          </a:prstGeom>
          <a:noFill/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2"/>
                </a:solidFill>
              </a:rPr>
              <a:t>I suoi </a:t>
            </a:r>
            <a:r>
              <a:rPr lang="it-IT" dirty="0" smtClean="0">
                <a:solidFill>
                  <a:schemeClr val="bg1"/>
                </a:solidFill>
              </a:rPr>
              <a:t>discepoli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43" name="Connettore 2 42"/>
          <p:cNvCxnSpPr>
            <a:stCxn id="41" idx="2"/>
          </p:cNvCxnSpPr>
          <p:nvPr/>
        </p:nvCxnSpPr>
        <p:spPr>
          <a:xfrm rot="16200000" flipH="1">
            <a:off x="3518289" y="4232677"/>
            <a:ext cx="642942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>
            <a:endCxn id="50" idx="0"/>
          </p:cNvCxnSpPr>
          <p:nvPr/>
        </p:nvCxnSpPr>
        <p:spPr>
          <a:xfrm rot="10800000" flipV="1">
            <a:off x="1928810" y="4572008"/>
            <a:ext cx="185737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/>
          <p:nvPr/>
        </p:nvCxnSpPr>
        <p:spPr>
          <a:xfrm rot="16200000" flipH="1">
            <a:off x="3107521" y="5322107"/>
            <a:ext cx="171451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tangolo 48"/>
          <p:cNvSpPr/>
          <p:nvPr/>
        </p:nvSpPr>
        <p:spPr>
          <a:xfrm>
            <a:off x="3643306" y="4071942"/>
            <a:ext cx="64294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in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0" name="Rettangolo 49"/>
          <p:cNvSpPr/>
          <p:nvPr/>
        </p:nvSpPr>
        <p:spPr>
          <a:xfrm>
            <a:off x="0" y="5286388"/>
            <a:ext cx="3857620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2"/>
                </a:solidFill>
              </a:rPr>
              <a:t>I </a:t>
            </a:r>
            <a:r>
              <a:rPr lang="it-IT" b="1" dirty="0" smtClean="0">
                <a:solidFill>
                  <a:schemeClr val="accent2"/>
                </a:solidFill>
              </a:rPr>
              <a:t>matematici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(coloro che apprendono)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2357422" y="6286496"/>
            <a:ext cx="221457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acusmatici </a:t>
            </a:r>
            <a:r>
              <a:rPr lang="it-IT" dirty="0" smtClean="0">
                <a:solidFill>
                  <a:schemeClr val="bg1"/>
                </a:solidFill>
              </a:rPr>
              <a:t>(coloro che ascoltano)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66" name="Connettore 2 65"/>
          <p:cNvCxnSpPr>
            <a:stCxn id="3" idx="2"/>
            <a:endCxn id="71" idx="0"/>
          </p:cNvCxnSpPr>
          <p:nvPr/>
        </p:nvCxnSpPr>
        <p:spPr>
          <a:xfrm rot="10800000" flipV="1">
            <a:off x="1785950" y="535784"/>
            <a:ext cx="1928794" cy="1071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/>
          <p:cNvCxnSpPr>
            <a:stCxn id="35" idx="2"/>
            <a:endCxn id="74" idx="0"/>
          </p:cNvCxnSpPr>
          <p:nvPr/>
        </p:nvCxnSpPr>
        <p:spPr>
          <a:xfrm rot="16200000" flipH="1">
            <a:off x="4339826" y="3589735"/>
            <a:ext cx="1285884" cy="250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ttangolo 68"/>
          <p:cNvSpPr/>
          <p:nvPr/>
        </p:nvSpPr>
        <p:spPr>
          <a:xfrm>
            <a:off x="4857752" y="3429000"/>
            <a:ext cx="50006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0" name="Rettangolo 69"/>
          <p:cNvSpPr/>
          <p:nvPr/>
        </p:nvSpPr>
        <p:spPr>
          <a:xfrm>
            <a:off x="2428860" y="214290"/>
            <a:ext cx="107157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pensa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1" name="Rettangolo 70"/>
          <p:cNvSpPr/>
          <p:nvPr/>
        </p:nvSpPr>
        <p:spPr>
          <a:xfrm>
            <a:off x="0" y="642918"/>
            <a:ext cx="357190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2"/>
                </a:solidFill>
              </a:rPr>
              <a:t>il </a:t>
            </a:r>
            <a:r>
              <a:rPr lang="it-IT" b="1" dirty="0" smtClean="0">
                <a:solidFill>
                  <a:schemeClr val="accent2"/>
                </a:solidFill>
              </a:rPr>
              <a:t>mondo</a:t>
            </a:r>
            <a:r>
              <a:rPr lang="it-IT" dirty="0" smtClean="0">
                <a:solidFill>
                  <a:schemeClr val="accent2"/>
                </a:solidFill>
              </a:rPr>
              <a:t> come </a:t>
            </a:r>
            <a:r>
              <a:rPr lang="it-IT" u="sng" dirty="0" smtClean="0">
                <a:solidFill>
                  <a:schemeClr val="bg1"/>
                </a:solidFill>
              </a:rPr>
              <a:t>un </a:t>
            </a:r>
            <a:r>
              <a:rPr lang="it-IT" b="1" u="sng" dirty="0" smtClean="0">
                <a:solidFill>
                  <a:schemeClr val="bg1"/>
                </a:solidFill>
              </a:rPr>
              <a:t>tutto ordinato</a:t>
            </a:r>
            <a:r>
              <a:rPr lang="it-IT" dirty="0" smtClean="0">
                <a:solidFill>
                  <a:schemeClr val="accent2"/>
                </a:solidFill>
              </a:rPr>
              <a:t>.</a:t>
            </a:r>
            <a:endParaRPr lang="it-IT" dirty="0"/>
          </a:p>
        </p:txBody>
      </p:sp>
      <p:sp>
        <p:nvSpPr>
          <p:cNvPr id="74" name="Rettangolo 73"/>
          <p:cNvSpPr/>
          <p:nvPr/>
        </p:nvSpPr>
        <p:spPr>
          <a:xfrm>
            <a:off x="4429124" y="4357694"/>
            <a:ext cx="1357322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2"/>
                </a:solidFill>
              </a:rPr>
              <a:t>Lo individua </a:t>
            </a:r>
            <a:r>
              <a:rPr lang="it-IT" u="sng" dirty="0" smtClean="0">
                <a:solidFill>
                  <a:schemeClr val="bg1"/>
                </a:solidFill>
              </a:rPr>
              <a:t>nel numero</a:t>
            </a:r>
            <a:endParaRPr lang="it-IT" u="sng" dirty="0">
              <a:solidFill>
                <a:schemeClr val="bg1"/>
              </a:solidFill>
            </a:endParaRPr>
          </a:p>
        </p:txBody>
      </p:sp>
      <p:cxnSp>
        <p:nvCxnSpPr>
          <p:cNvPr id="78" name="Connettore 2 77"/>
          <p:cNvCxnSpPr/>
          <p:nvPr/>
        </p:nvCxnSpPr>
        <p:spPr>
          <a:xfrm rot="16200000" flipH="1">
            <a:off x="4822034" y="5464985"/>
            <a:ext cx="571502" cy="714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ttangolo 78"/>
          <p:cNvSpPr/>
          <p:nvPr/>
        </p:nvSpPr>
        <p:spPr>
          <a:xfrm>
            <a:off x="5143504" y="5214950"/>
            <a:ext cx="92869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poiché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0" name="Rettangolo 79"/>
          <p:cNvSpPr/>
          <p:nvPr/>
        </p:nvSpPr>
        <p:spPr>
          <a:xfrm>
            <a:off x="4786314" y="5786454"/>
            <a:ext cx="1785950" cy="10715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2"/>
                </a:solidFill>
              </a:rPr>
              <a:t>la </a:t>
            </a:r>
            <a:r>
              <a:rPr lang="it-IT" b="1" u="sng" dirty="0" smtClean="0">
                <a:solidFill>
                  <a:schemeClr val="accent2"/>
                </a:solidFill>
              </a:rPr>
              <a:t>numerabilità</a:t>
            </a:r>
            <a:r>
              <a:rPr lang="it-IT" b="1" dirty="0" smtClean="0">
                <a:solidFill>
                  <a:schemeClr val="accent2"/>
                </a:solidFill>
              </a:rPr>
              <a:t> </a:t>
            </a:r>
            <a:r>
              <a:rPr lang="it-IT" b="1" dirty="0" smtClean="0">
                <a:solidFill>
                  <a:schemeClr val="bg1"/>
                </a:solidFill>
              </a:rPr>
              <a:t>può essere applicata a tutte le cose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3000364" y="571480"/>
            <a:ext cx="2714644" cy="12858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/>
              <a:t>Eraclito</a:t>
            </a:r>
            <a:endParaRPr lang="it-IT" sz="4000" dirty="0"/>
          </a:p>
        </p:txBody>
      </p:sp>
      <p:pic>
        <p:nvPicPr>
          <p:cNvPr id="8194" name="Picture 2" descr="http://www.pasqualeborriello.com/wp-content/uploads/2007/05/heraclitus-eraclito-di-efe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785918" cy="2194128"/>
          </a:xfrm>
          <a:prstGeom prst="rect">
            <a:avLst/>
          </a:prstGeom>
          <a:noFill/>
        </p:spPr>
      </p:pic>
      <p:cxnSp>
        <p:nvCxnSpPr>
          <p:cNvPr id="5" name="Connettore 2 4"/>
          <p:cNvCxnSpPr>
            <a:stCxn id="2" idx="7"/>
            <a:endCxn id="7" idx="1"/>
          </p:cNvCxnSpPr>
          <p:nvPr/>
        </p:nvCxnSpPr>
        <p:spPr>
          <a:xfrm rot="16200000" flipH="1">
            <a:off x="5824702" y="252547"/>
            <a:ext cx="597505" cy="16119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5715008" y="571480"/>
            <a:ext cx="121444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pensa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6929454" y="142852"/>
            <a:ext cx="2000264" cy="24288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che </a:t>
            </a:r>
            <a:r>
              <a:rPr lang="it-IT" b="1" dirty="0" smtClean="0">
                <a:solidFill>
                  <a:schemeClr val="tx1"/>
                </a:solidFill>
              </a:rPr>
              <a:t>solo</a:t>
            </a:r>
            <a:r>
              <a:rPr lang="it-IT" dirty="0" smtClean="0">
                <a:solidFill>
                  <a:schemeClr val="accent2"/>
                </a:solidFill>
              </a:rPr>
              <a:t> l’</a:t>
            </a:r>
            <a:r>
              <a:rPr lang="it-IT" b="1" dirty="0" smtClean="0">
                <a:solidFill>
                  <a:schemeClr val="accent2"/>
                </a:solidFill>
              </a:rPr>
              <a:t>intelletto</a:t>
            </a:r>
            <a:r>
              <a:rPr lang="it-IT" dirty="0" smtClean="0">
                <a:solidFill>
                  <a:schemeClr val="accent2"/>
                </a:solidFill>
              </a:rPr>
              <a:t> permette  all’uomo di </a:t>
            </a:r>
            <a:r>
              <a:rPr lang="it-IT" b="1" u="sng" dirty="0" smtClean="0">
                <a:solidFill>
                  <a:schemeClr val="accent2"/>
                </a:solidFill>
              </a:rPr>
              <a:t>conoscere</a:t>
            </a:r>
            <a:r>
              <a:rPr lang="it-IT" dirty="0" smtClean="0">
                <a:solidFill>
                  <a:schemeClr val="accent2"/>
                </a:solidFill>
              </a:rPr>
              <a:t> le </a:t>
            </a:r>
            <a:r>
              <a:rPr lang="it-IT" b="1" dirty="0" smtClean="0">
                <a:solidFill>
                  <a:schemeClr val="accent2"/>
                </a:solidFill>
              </a:rPr>
              <a:t>caratteristiche universali </a:t>
            </a:r>
            <a:r>
              <a:rPr lang="it-IT" dirty="0" smtClean="0">
                <a:solidFill>
                  <a:schemeClr val="accent2"/>
                </a:solidFill>
              </a:rPr>
              <a:t>della </a:t>
            </a:r>
            <a:r>
              <a:rPr lang="it-IT" b="1" dirty="0" smtClean="0">
                <a:solidFill>
                  <a:schemeClr val="accent2"/>
                </a:solidFill>
              </a:rPr>
              <a:t>realtà</a:t>
            </a:r>
            <a:r>
              <a:rPr lang="it-IT" dirty="0" smtClean="0">
                <a:solidFill>
                  <a:schemeClr val="accent2"/>
                </a:solidFill>
              </a:rPr>
              <a:t>.</a:t>
            </a:r>
            <a:endParaRPr lang="it-IT" dirty="0"/>
          </a:p>
        </p:txBody>
      </p:sp>
      <p:cxnSp>
        <p:nvCxnSpPr>
          <p:cNvPr id="9" name="Connettore 2 8"/>
          <p:cNvCxnSpPr>
            <a:stCxn id="7" idx="2"/>
            <a:endCxn id="11" idx="0"/>
          </p:cNvCxnSpPr>
          <p:nvPr/>
        </p:nvCxnSpPr>
        <p:spPr>
          <a:xfrm rot="16200000" flipH="1">
            <a:off x="7429520" y="3071810"/>
            <a:ext cx="107157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8072462" y="2928934"/>
            <a:ext cx="71438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ma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7072330" y="3643314"/>
            <a:ext cx="1857388" cy="15001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2"/>
                </a:solidFill>
              </a:rPr>
              <a:t>la maggior parte degli uomini sono “</a:t>
            </a:r>
            <a:r>
              <a:rPr lang="it-IT" b="1" i="1" dirty="0" smtClean="0">
                <a:solidFill>
                  <a:schemeClr val="tx1"/>
                </a:solidFill>
              </a:rPr>
              <a:t>dormienti</a:t>
            </a:r>
            <a:r>
              <a:rPr lang="it-IT" dirty="0" smtClean="0">
                <a:solidFill>
                  <a:schemeClr val="accent2"/>
                </a:solidFill>
              </a:rPr>
              <a:t>”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8143900" y="5286388"/>
            <a:ext cx="64294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cioè</a:t>
            </a:r>
            <a:endParaRPr lang="it-IT" dirty="0"/>
          </a:p>
        </p:txBody>
      </p:sp>
      <p:cxnSp>
        <p:nvCxnSpPr>
          <p:cNvPr id="15" name="Connettore 2 14"/>
          <p:cNvCxnSpPr>
            <a:stCxn id="11" idx="2"/>
            <a:endCxn id="16" idx="0"/>
          </p:cNvCxnSpPr>
          <p:nvPr/>
        </p:nvCxnSpPr>
        <p:spPr>
          <a:xfrm rot="5400000">
            <a:off x="7608115" y="5536421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7000892" y="5929330"/>
            <a:ext cx="2000264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CC0099"/>
                </a:solidFill>
              </a:rPr>
              <a:t>Non lo usano</a:t>
            </a:r>
            <a:endParaRPr lang="it-IT" dirty="0">
              <a:solidFill>
                <a:srgbClr val="CC0099"/>
              </a:solidFill>
            </a:endParaRPr>
          </a:p>
        </p:txBody>
      </p:sp>
      <p:cxnSp>
        <p:nvCxnSpPr>
          <p:cNvPr id="21" name="Connettore 2 20"/>
          <p:cNvCxnSpPr>
            <a:stCxn id="2" idx="2"/>
          </p:cNvCxnSpPr>
          <p:nvPr/>
        </p:nvCxnSpPr>
        <p:spPr>
          <a:xfrm rot="10800000" flipV="1">
            <a:off x="1643042" y="1214422"/>
            <a:ext cx="1357322" cy="1928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1785918" y="1428736"/>
            <a:ext cx="92869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indica</a:t>
            </a:r>
            <a:endParaRPr lang="it-IT" dirty="0"/>
          </a:p>
        </p:txBody>
      </p:sp>
      <p:sp>
        <p:nvSpPr>
          <p:cNvPr id="23" name="Rettangolo 22"/>
          <p:cNvSpPr/>
          <p:nvPr/>
        </p:nvSpPr>
        <p:spPr>
          <a:xfrm>
            <a:off x="214282" y="3214686"/>
            <a:ext cx="2357454" cy="928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u="sng" dirty="0" smtClean="0">
                <a:solidFill>
                  <a:srgbClr val="FF0000"/>
                </a:solidFill>
              </a:rPr>
              <a:t>Il logos </a:t>
            </a:r>
            <a:r>
              <a:rPr lang="it-IT" dirty="0" smtClean="0">
                <a:solidFill>
                  <a:srgbClr val="FF0000"/>
                </a:solidFill>
              </a:rPr>
              <a:t>come </a:t>
            </a:r>
            <a:r>
              <a:rPr lang="it-IT" dirty="0" smtClean="0">
                <a:solidFill>
                  <a:schemeClr val="tx1"/>
                </a:solidFill>
              </a:rPr>
              <a:t>unico</a:t>
            </a:r>
            <a:r>
              <a:rPr lang="it-IT" dirty="0" smtClean="0">
                <a:solidFill>
                  <a:srgbClr val="FF0000"/>
                </a:solidFill>
              </a:rPr>
              <a:t> mezzo per conoscere la verità 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25" name="Connettore 2 24"/>
          <p:cNvCxnSpPr>
            <a:stCxn id="2" idx="4"/>
            <a:endCxn id="26" idx="0"/>
          </p:cNvCxnSpPr>
          <p:nvPr/>
        </p:nvCxnSpPr>
        <p:spPr>
          <a:xfrm rot="5400000">
            <a:off x="3643306" y="2571744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/>
          <p:nvPr/>
        </p:nvSpPr>
        <p:spPr>
          <a:xfrm>
            <a:off x="3286116" y="3286124"/>
            <a:ext cx="2143140" cy="16430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mostrare</a:t>
            </a:r>
            <a:r>
              <a:rPr lang="it-IT" dirty="0" smtClean="0">
                <a:solidFill>
                  <a:schemeClr val="accent2"/>
                </a:solidFill>
              </a:rPr>
              <a:t>, che l’</a:t>
            </a:r>
            <a:r>
              <a:rPr lang="it-IT" b="1" dirty="0" smtClean="0">
                <a:solidFill>
                  <a:schemeClr val="accent2"/>
                </a:solidFill>
              </a:rPr>
              <a:t>apparente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r>
              <a:rPr lang="it-IT" b="1" dirty="0" smtClean="0">
                <a:solidFill>
                  <a:schemeClr val="tx1"/>
                </a:solidFill>
              </a:rPr>
              <a:t>differenza</a:t>
            </a:r>
            <a:r>
              <a:rPr lang="it-IT" dirty="0" smtClean="0">
                <a:solidFill>
                  <a:schemeClr val="accent2"/>
                </a:solidFill>
              </a:rPr>
              <a:t> delle </a:t>
            </a:r>
            <a:r>
              <a:rPr lang="it-IT" b="1" dirty="0" smtClean="0">
                <a:solidFill>
                  <a:schemeClr val="accent2"/>
                </a:solidFill>
              </a:rPr>
              <a:t>cose</a:t>
            </a:r>
            <a:r>
              <a:rPr lang="it-IT" dirty="0" smtClean="0">
                <a:solidFill>
                  <a:schemeClr val="accent2"/>
                </a:solidFill>
              </a:rPr>
              <a:t> in realtà </a:t>
            </a:r>
            <a:r>
              <a:rPr lang="it-IT" b="1" u="sng" dirty="0" smtClean="0">
                <a:solidFill>
                  <a:schemeClr val="tx1"/>
                </a:solidFill>
              </a:rPr>
              <a:t>nasconde</a:t>
            </a:r>
            <a:r>
              <a:rPr lang="it-IT" dirty="0" smtClean="0">
                <a:solidFill>
                  <a:schemeClr val="tx1"/>
                </a:solidFill>
              </a:rPr>
              <a:t> un’</a:t>
            </a:r>
            <a:r>
              <a:rPr lang="it-IT" b="1" dirty="0" smtClean="0">
                <a:solidFill>
                  <a:schemeClr val="tx1"/>
                </a:solidFill>
              </a:rPr>
              <a:t>unità profonda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4429124" y="2285992"/>
            <a:ext cx="92869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vuole</a:t>
            </a:r>
            <a:endParaRPr lang="it-IT" dirty="0"/>
          </a:p>
        </p:txBody>
      </p:sp>
      <p:cxnSp>
        <p:nvCxnSpPr>
          <p:cNvPr id="32" name="Forma 31"/>
          <p:cNvCxnSpPr>
            <a:stCxn id="2" idx="6"/>
          </p:cNvCxnSpPr>
          <p:nvPr/>
        </p:nvCxnSpPr>
        <p:spPr>
          <a:xfrm flipH="1">
            <a:off x="2857488" y="1214422"/>
            <a:ext cx="2857520" cy="3071834"/>
          </a:xfrm>
          <a:prstGeom prst="bentConnector4">
            <a:avLst>
              <a:gd name="adj1" fmla="val -8000"/>
              <a:gd name="adj2" fmla="val 6046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tangolo 37"/>
          <p:cNvSpPr/>
          <p:nvPr/>
        </p:nvSpPr>
        <p:spPr>
          <a:xfrm>
            <a:off x="5715008" y="1643050"/>
            <a:ext cx="78581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dice</a:t>
            </a:r>
            <a:endParaRPr lang="it-IT" dirty="0"/>
          </a:p>
        </p:txBody>
      </p:sp>
      <p:sp>
        <p:nvSpPr>
          <p:cNvPr id="39" name="Rettangolo 38"/>
          <p:cNvSpPr/>
          <p:nvPr/>
        </p:nvSpPr>
        <p:spPr>
          <a:xfrm>
            <a:off x="285720" y="4357694"/>
            <a:ext cx="2714644" cy="12144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2"/>
                </a:solidFill>
              </a:rPr>
              <a:t>che le coppie di</a:t>
            </a:r>
            <a:r>
              <a:rPr lang="it-IT" b="1" dirty="0" smtClean="0">
                <a:solidFill>
                  <a:schemeClr val="accent2"/>
                </a:solidFill>
              </a:rPr>
              <a:t> </a:t>
            </a:r>
            <a:r>
              <a:rPr lang="it-IT" b="1" dirty="0" smtClean="0">
                <a:solidFill>
                  <a:schemeClr val="tx1"/>
                </a:solidFill>
              </a:rPr>
              <a:t>opposti</a:t>
            </a:r>
            <a:r>
              <a:rPr lang="it-IT" dirty="0" smtClean="0">
                <a:solidFill>
                  <a:schemeClr val="accent2"/>
                </a:solidFill>
              </a:rPr>
              <a:t> possono essere divise in  </a:t>
            </a:r>
            <a:r>
              <a:rPr lang="it-IT" b="1" dirty="0" smtClean="0">
                <a:solidFill>
                  <a:schemeClr val="tx1"/>
                </a:solidFill>
              </a:rPr>
              <a:t>due generi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accent2"/>
                </a:solidFill>
              </a:rPr>
              <a:t>distinti</a:t>
            </a:r>
            <a:endParaRPr lang="it-IT" dirty="0"/>
          </a:p>
        </p:txBody>
      </p:sp>
      <p:sp>
        <p:nvSpPr>
          <p:cNvPr id="40" name="Rettangolo 39"/>
          <p:cNvSpPr/>
          <p:nvPr/>
        </p:nvSpPr>
        <p:spPr>
          <a:xfrm>
            <a:off x="3357554" y="5286388"/>
            <a:ext cx="3571900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2"/>
                </a:solidFill>
              </a:rPr>
              <a:t>Quelli che si oppongono in contemporanea (pari e  dispari)</a:t>
            </a:r>
            <a:endParaRPr lang="it-IT" dirty="0"/>
          </a:p>
        </p:txBody>
      </p:sp>
      <p:sp>
        <p:nvSpPr>
          <p:cNvPr id="41" name="Rettangolo 40"/>
          <p:cNvSpPr/>
          <p:nvPr/>
        </p:nvSpPr>
        <p:spPr>
          <a:xfrm>
            <a:off x="2857488" y="6000768"/>
            <a:ext cx="307183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2"/>
                </a:solidFill>
              </a:rPr>
              <a:t>Quelli in successione               (giovane e vecchio)</a:t>
            </a:r>
            <a:endParaRPr lang="it-IT" dirty="0"/>
          </a:p>
        </p:txBody>
      </p:sp>
      <p:cxnSp>
        <p:nvCxnSpPr>
          <p:cNvPr id="43" name="Connettore 4 42"/>
          <p:cNvCxnSpPr/>
          <p:nvPr/>
        </p:nvCxnSpPr>
        <p:spPr>
          <a:xfrm>
            <a:off x="1285852" y="5572140"/>
            <a:ext cx="1571636" cy="7143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tangolo 43"/>
          <p:cNvSpPr/>
          <p:nvPr/>
        </p:nvSpPr>
        <p:spPr>
          <a:xfrm>
            <a:off x="2071670" y="5715016"/>
            <a:ext cx="714380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cioè</a:t>
            </a:r>
            <a:endParaRPr lang="it-IT" dirty="0"/>
          </a:p>
        </p:txBody>
      </p:sp>
      <p:cxnSp>
        <p:nvCxnSpPr>
          <p:cNvPr id="46" name="Connettore 4 45"/>
          <p:cNvCxnSpPr/>
          <p:nvPr/>
        </p:nvCxnSpPr>
        <p:spPr>
          <a:xfrm flipV="1">
            <a:off x="2071670" y="5643578"/>
            <a:ext cx="1214446" cy="42862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tangolo 56"/>
          <p:cNvSpPr/>
          <p:nvPr/>
        </p:nvSpPr>
        <p:spPr>
          <a:xfrm>
            <a:off x="2214546" y="6286520"/>
            <a:ext cx="50006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</a:t>
            </a:r>
            <a:endParaRPr lang="it-IT" dirty="0"/>
          </a:p>
        </p:txBody>
      </p:sp>
      <p:cxnSp>
        <p:nvCxnSpPr>
          <p:cNvPr id="60" name="Connettore 2 59"/>
          <p:cNvCxnSpPr>
            <a:endCxn id="62" idx="0"/>
          </p:cNvCxnSpPr>
          <p:nvPr/>
        </p:nvCxnSpPr>
        <p:spPr>
          <a:xfrm>
            <a:off x="5429256" y="3643314"/>
            <a:ext cx="85725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tangolo 60"/>
          <p:cNvSpPr/>
          <p:nvPr/>
        </p:nvSpPr>
        <p:spPr>
          <a:xfrm>
            <a:off x="5643570" y="3357562"/>
            <a:ext cx="857256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ovvero</a:t>
            </a:r>
            <a:endParaRPr lang="it-IT" dirty="0"/>
          </a:p>
        </p:txBody>
      </p:sp>
      <p:sp>
        <p:nvSpPr>
          <p:cNvPr id="62" name="Rettangolo 61"/>
          <p:cNvSpPr/>
          <p:nvPr/>
        </p:nvSpPr>
        <p:spPr>
          <a:xfrm>
            <a:off x="5643570" y="4000504"/>
            <a:ext cx="1285884" cy="928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2"/>
                </a:solidFill>
              </a:rPr>
              <a:t>che “</a:t>
            </a:r>
            <a:r>
              <a:rPr lang="it-IT" b="1" i="1" dirty="0" smtClean="0">
                <a:solidFill>
                  <a:schemeClr val="tx1"/>
                </a:solidFill>
              </a:rPr>
              <a:t>tutto è uno</a:t>
            </a:r>
            <a:r>
              <a:rPr lang="it-IT" b="1" i="1" dirty="0" smtClean="0">
                <a:solidFill>
                  <a:schemeClr val="accent2"/>
                </a:solidFill>
              </a:rPr>
              <a:t>”</a:t>
            </a:r>
            <a:endParaRPr lang="it-IT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andomwalls.com/images/vladstudio_infinity_1_blue_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412" y="-4572000"/>
            <a:ext cx="15240000" cy="11430000"/>
          </a:xfrm>
          <a:prstGeom prst="rect">
            <a:avLst/>
          </a:prstGeom>
          <a:noFill/>
        </p:spPr>
      </p:pic>
      <p:sp>
        <p:nvSpPr>
          <p:cNvPr id="3" name="Ovale 2"/>
          <p:cNvSpPr/>
          <p:nvPr/>
        </p:nvSpPr>
        <p:spPr>
          <a:xfrm>
            <a:off x="2500298" y="2857496"/>
            <a:ext cx="2857520" cy="92869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il </a:t>
            </a:r>
            <a:r>
              <a:rPr lang="it-IT" sz="3200" dirty="0" smtClean="0">
                <a:solidFill>
                  <a:srgbClr val="FF0000"/>
                </a:solidFill>
              </a:rPr>
              <a:t>logos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5" name="Parentesi graffa aperta 4"/>
          <p:cNvSpPr/>
          <p:nvPr/>
        </p:nvSpPr>
        <p:spPr>
          <a:xfrm>
            <a:off x="5572132" y="2214554"/>
            <a:ext cx="2571768" cy="2000264"/>
          </a:xfrm>
          <a:prstGeom prst="leftBrace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5214942" y="2428868"/>
            <a:ext cx="148590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significa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6643702" y="2214554"/>
            <a:ext cx="1785950" cy="200026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Parola;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Discorso;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Proporzione;  Ragione;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Freccia a destra 7"/>
          <p:cNvSpPr/>
          <p:nvPr/>
        </p:nvSpPr>
        <p:spPr>
          <a:xfrm>
            <a:off x="5357818" y="3143248"/>
            <a:ext cx="1214446" cy="357190"/>
          </a:xfrm>
          <a:prstGeom prst="rightArrow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/>
          <p:cNvSpPr/>
          <p:nvPr/>
        </p:nvSpPr>
        <p:spPr>
          <a:xfrm>
            <a:off x="3714744" y="3786190"/>
            <a:ext cx="714380" cy="92869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4572000" y="4000504"/>
            <a:ext cx="1071570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indica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3143240" y="4714884"/>
            <a:ext cx="2143140" cy="78581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Il discorso razionale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Freccia a destra 11"/>
          <p:cNvSpPr/>
          <p:nvPr/>
        </p:nvSpPr>
        <p:spPr>
          <a:xfrm>
            <a:off x="5286380" y="5000636"/>
            <a:ext cx="1285884" cy="35719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5286380" y="4643446"/>
            <a:ext cx="135732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espresso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6643702" y="4572008"/>
            <a:ext cx="2357454" cy="114300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In forma argomentativa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Freccia a destra 14"/>
          <p:cNvSpPr/>
          <p:nvPr/>
        </p:nvSpPr>
        <p:spPr>
          <a:xfrm rot="16200000">
            <a:off x="3536149" y="2035959"/>
            <a:ext cx="1143008" cy="50006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3571868" y="785794"/>
            <a:ext cx="1785950" cy="92869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i="1" dirty="0" smtClean="0">
                <a:solidFill>
                  <a:schemeClr val="tx1"/>
                </a:solidFill>
              </a:rPr>
              <a:t>Dal verbo </a:t>
            </a:r>
            <a:r>
              <a:rPr lang="it-IT" b="1" i="1" dirty="0" smtClean="0">
                <a:solidFill>
                  <a:schemeClr val="bg1"/>
                </a:solidFill>
              </a:rPr>
              <a:t>“</a:t>
            </a:r>
            <a:r>
              <a:rPr lang="it-IT" b="1" i="1" dirty="0" smtClean="0">
                <a:solidFill>
                  <a:srgbClr val="FFC000"/>
                </a:solidFill>
              </a:rPr>
              <a:t>legeim</a:t>
            </a:r>
            <a:r>
              <a:rPr lang="it-IT" b="1" i="1" dirty="0" smtClean="0">
                <a:solidFill>
                  <a:schemeClr val="bg1"/>
                </a:solidFill>
              </a:rPr>
              <a:t>”</a:t>
            </a:r>
            <a:endParaRPr lang="it-IT" b="1" i="1" dirty="0">
              <a:solidFill>
                <a:schemeClr val="bg1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143240" y="2143116"/>
            <a:ext cx="100013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deriva</a:t>
            </a:r>
            <a:endParaRPr lang="it-IT" dirty="0"/>
          </a:p>
        </p:txBody>
      </p:sp>
      <p:sp>
        <p:nvSpPr>
          <p:cNvPr id="18" name="Freccia a destra 17"/>
          <p:cNvSpPr/>
          <p:nvPr/>
        </p:nvSpPr>
        <p:spPr>
          <a:xfrm>
            <a:off x="5357818" y="1071546"/>
            <a:ext cx="1214446" cy="357190"/>
          </a:xfrm>
          <a:prstGeom prst="right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5572132" y="571480"/>
            <a:ext cx="100013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che</a:t>
            </a:r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>
            <a:off x="6572264" y="928670"/>
            <a:ext cx="2428892" cy="85725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Significa</a:t>
            </a:r>
            <a:r>
              <a:rPr lang="it-IT" dirty="0" smtClean="0">
                <a:solidFill>
                  <a:srgbClr val="FFC000"/>
                </a:solidFill>
              </a:rPr>
              <a:t>: raccogliere</a:t>
            </a:r>
            <a:endParaRPr lang="it-IT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it-IT" sz="12000" dirty="0" smtClean="0"/>
              <a:t>Gli eleati</a:t>
            </a:r>
            <a:endParaRPr lang="it-IT" sz="12000" dirty="0"/>
          </a:p>
        </p:txBody>
      </p:sp>
      <p:pic>
        <p:nvPicPr>
          <p:cNvPr id="3" name="Picture 2" descr="http://upload.wikimedia.org/wikipedia/commons/thumb/e/ed/Parmenides.jpg/125px-Parmenid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071810"/>
            <a:ext cx="3500462" cy="29818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3143240" y="714356"/>
            <a:ext cx="3071834" cy="1000132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Senofane</a:t>
            </a:r>
            <a:endParaRPr lang="it-IT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Connettore 2 3"/>
          <p:cNvCxnSpPr>
            <a:stCxn id="2" idx="2"/>
          </p:cNvCxnSpPr>
          <p:nvPr/>
        </p:nvCxnSpPr>
        <p:spPr>
          <a:xfrm rot="10800000" flipV="1">
            <a:off x="1785918" y="1214422"/>
            <a:ext cx="1357322" cy="14287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 rot="21258090">
            <a:off x="1961727" y="892910"/>
            <a:ext cx="107157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fu</a:t>
            </a:r>
            <a:endParaRPr lang="it-IT" sz="1400" dirty="0">
              <a:solidFill>
                <a:schemeClr val="accent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42910" y="785794"/>
            <a:ext cx="1143008" cy="11430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1"/>
                </a:solidFill>
              </a:rPr>
              <a:t>Il</a:t>
            </a:r>
            <a:r>
              <a:rPr lang="it-IT" u="sng" dirty="0" smtClean="0">
                <a:solidFill>
                  <a:srgbClr val="FF0000"/>
                </a:solidFill>
              </a:rPr>
              <a:t> </a:t>
            </a:r>
            <a:r>
              <a:rPr lang="it-IT" sz="1400" u="sng" dirty="0" smtClean="0">
                <a:solidFill>
                  <a:srgbClr val="FF0000"/>
                </a:solidFill>
              </a:rPr>
              <a:t>fondatore </a:t>
            </a:r>
            <a:r>
              <a:rPr lang="it-IT" sz="1400" dirty="0" smtClean="0">
                <a:solidFill>
                  <a:schemeClr val="accent1"/>
                </a:solidFill>
              </a:rPr>
              <a:t>della scuola Eleatica e </a:t>
            </a:r>
            <a:r>
              <a:rPr lang="it-IT" sz="1400" u="sng" dirty="0" smtClean="0">
                <a:solidFill>
                  <a:srgbClr val="FF0000"/>
                </a:solidFill>
              </a:rPr>
              <a:t>maestro</a:t>
            </a:r>
            <a:r>
              <a:rPr lang="it-IT" sz="1400" dirty="0" smtClean="0">
                <a:solidFill>
                  <a:schemeClr val="accent1"/>
                </a:solidFill>
              </a:rPr>
              <a:t> di Parmenide</a:t>
            </a:r>
            <a:endParaRPr lang="it-IT" sz="1400" dirty="0">
              <a:solidFill>
                <a:schemeClr val="accent1"/>
              </a:solidFill>
            </a:endParaRPr>
          </a:p>
        </p:txBody>
      </p:sp>
      <p:cxnSp>
        <p:nvCxnSpPr>
          <p:cNvPr id="12" name="Connettore 2 11"/>
          <p:cNvCxnSpPr>
            <a:stCxn id="2" idx="6"/>
          </p:cNvCxnSpPr>
          <p:nvPr/>
        </p:nvCxnSpPr>
        <p:spPr>
          <a:xfrm>
            <a:off x="6215074" y="1214422"/>
            <a:ext cx="785818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6215074" y="928670"/>
            <a:ext cx="71438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il</a:t>
            </a:r>
            <a:endParaRPr lang="it-IT" sz="1400" dirty="0">
              <a:solidFill>
                <a:schemeClr val="accent1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7000892" y="714356"/>
            <a:ext cx="1285884" cy="1357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u="sng" dirty="0" smtClean="0">
                <a:solidFill>
                  <a:srgbClr val="FF0000"/>
                </a:solidFill>
              </a:rPr>
              <a:t>Sapere</a:t>
            </a:r>
            <a:r>
              <a:rPr lang="it-IT" sz="1400" dirty="0" smtClean="0">
                <a:solidFill>
                  <a:schemeClr val="accent1"/>
                </a:solidFill>
              </a:rPr>
              <a:t> non viene dagli dei ma si conquista mediante la </a:t>
            </a:r>
            <a:r>
              <a:rPr lang="it-IT" sz="1400" u="sng" dirty="0" smtClean="0">
                <a:solidFill>
                  <a:srgbClr val="FF0000"/>
                </a:solidFill>
              </a:rPr>
              <a:t>ragione</a:t>
            </a:r>
            <a:endParaRPr lang="it-IT" sz="1400" u="sng" dirty="0">
              <a:solidFill>
                <a:srgbClr val="FF0000"/>
              </a:solidFill>
            </a:endParaRPr>
          </a:p>
        </p:txBody>
      </p:sp>
      <p:cxnSp>
        <p:nvCxnSpPr>
          <p:cNvPr id="17" name="Connettore 2 16"/>
          <p:cNvCxnSpPr/>
          <p:nvPr/>
        </p:nvCxnSpPr>
        <p:spPr>
          <a:xfrm rot="5400000">
            <a:off x="3000364" y="1714488"/>
            <a:ext cx="642942" cy="35719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2428860" y="2214554"/>
            <a:ext cx="1285884" cy="5000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Il concetto di </a:t>
            </a:r>
            <a:r>
              <a:rPr lang="it-IT" sz="1400" u="sng" dirty="0" smtClean="0">
                <a:solidFill>
                  <a:srgbClr val="FF0000"/>
                </a:solidFill>
              </a:rPr>
              <a:t>dòxa</a:t>
            </a:r>
            <a:endParaRPr lang="it-IT" sz="1400" u="sng" dirty="0">
              <a:solidFill>
                <a:srgbClr val="FF0000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2357422" y="1643050"/>
            <a:ext cx="100013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introduce</a:t>
            </a:r>
            <a:endParaRPr lang="it-IT" sz="1400" dirty="0">
              <a:solidFill>
                <a:schemeClr val="accent1"/>
              </a:solidFill>
            </a:endParaRPr>
          </a:p>
        </p:txBody>
      </p:sp>
      <p:cxnSp>
        <p:nvCxnSpPr>
          <p:cNvPr id="21" name="Connettore 2 20"/>
          <p:cNvCxnSpPr/>
          <p:nvPr/>
        </p:nvCxnSpPr>
        <p:spPr>
          <a:xfrm rot="10800000">
            <a:off x="1643042" y="2500306"/>
            <a:ext cx="785818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tangolo 27"/>
          <p:cNvSpPr/>
          <p:nvPr/>
        </p:nvSpPr>
        <p:spPr>
          <a:xfrm>
            <a:off x="1714480" y="2214554"/>
            <a:ext cx="64294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cioè</a:t>
            </a:r>
            <a:endParaRPr lang="it-IT" sz="1400" dirty="0">
              <a:solidFill>
                <a:schemeClr val="accent1"/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214282" y="2143116"/>
            <a:ext cx="1428760" cy="9286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u="sng" dirty="0" smtClean="0">
                <a:solidFill>
                  <a:srgbClr val="FF0000"/>
                </a:solidFill>
              </a:rPr>
              <a:t>L’ atto </a:t>
            </a:r>
            <a:r>
              <a:rPr lang="it-IT" sz="1400" dirty="0" smtClean="0">
                <a:solidFill>
                  <a:schemeClr val="accent1"/>
                </a:solidFill>
              </a:rPr>
              <a:t>con cui una cosa è conosciuta  dall’ uomo</a:t>
            </a:r>
          </a:p>
        </p:txBody>
      </p:sp>
      <p:cxnSp>
        <p:nvCxnSpPr>
          <p:cNvPr id="33" name="Connettore 2 32"/>
          <p:cNvCxnSpPr/>
          <p:nvPr/>
        </p:nvCxnSpPr>
        <p:spPr>
          <a:xfrm>
            <a:off x="5429256" y="1643050"/>
            <a:ext cx="1643074" cy="85725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tangolo 33"/>
          <p:cNvSpPr/>
          <p:nvPr/>
        </p:nvSpPr>
        <p:spPr>
          <a:xfrm>
            <a:off x="6072198" y="1643050"/>
            <a:ext cx="92869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Afferma che</a:t>
            </a:r>
            <a:endParaRPr lang="it-IT" sz="1400" dirty="0">
              <a:solidFill>
                <a:schemeClr val="accent1"/>
              </a:solidFill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6715140" y="2500306"/>
            <a:ext cx="1714512" cy="17145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u="sng" dirty="0" smtClean="0">
                <a:solidFill>
                  <a:srgbClr val="FF0000"/>
                </a:solidFill>
              </a:rPr>
              <a:t>La descrizione della realtà </a:t>
            </a:r>
            <a:r>
              <a:rPr lang="it-IT" sz="1400" dirty="0" smtClean="0">
                <a:solidFill>
                  <a:schemeClr val="accent1"/>
                </a:solidFill>
              </a:rPr>
              <a:t>non si sa dire se corrisponde allo stato delle cose ma è </a:t>
            </a:r>
            <a:r>
              <a:rPr lang="it-IT" sz="1400" u="sng" dirty="0" smtClean="0">
                <a:solidFill>
                  <a:srgbClr val="FF0000"/>
                </a:solidFill>
              </a:rPr>
              <a:t>accolta da qualcuno.</a:t>
            </a:r>
            <a:endParaRPr lang="it-IT" sz="1400" u="sng" dirty="0">
              <a:solidFill>
                <a:srgbClr val="FF0000"/>
              </a:solidFill>
            </a:endParaRPr>
          </a:p>
        </p:txBody>
      </p:sp>
      <p:cxnSp>
        <p:nvCxnSpPr>
          <p:cNvPr id="46" name="Connettore 2 45"/>
          <p:cNvCxnSpPr>
            <a:endCxn id="49" idx="0"/>
          </p:cNvCxnSpPr>
          <p:nvPr/>
        </p:nvCxnSpPr>
        <p:spPr>
          <a:xfrm rot="5400000">
            <a:off x="2751125" y="3106735"/>
            <a:ext cx="785818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tangolo 46"/>
          <p:cNvSpPr/>
          <p:nvPr/>
        </p:nvSpPr>
        <p:spPr>
          <a:xfrm>
            <a:off x="2357422" y="2857496"/>
            <a:ext cx="85725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Si traduce</a:t>
            </a:r>
            <a:endParaRPr lang="it-IT" sz="1400" dirty="0">
              <a:solidFill>
                <a:schemeClr val="accent1"/>
              </a:solidFill>
            </a:endParaRPr>
          </a:p>
        </p:txBody>
      </p:sp>
      <p:sp>
        <p:nvSpPr>
          <p:cNvPr id="49" name="Rettangolo 48"/>
          <p:cNvSpPr/>
          <p:nvPr/>
        </p:nvSpPr>
        <p:spPr>
          <a:xfrm>
            <a:off x="2571736" y="3500438"/>
            <a:ext cx="1143008" cy="11430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Con </a:t>
            </a:r>
            <a:r>
              <a:rPr lang="it-IT" sz="1400" u="sng" dirty="0" smtClean="0">
                <a:solidFill>
                  <a:srgbClr val="FF0000"/>
                </a:solidFill>
              </a:rPr>
              <a:t>opinione</a:t>
            </a:r>
            <a:r>
              <a:rPr lang="it-IT" sz="1400" dirty="0" smtClean="0">
                <a:solidFill>
                  <a:schemeClr val="accent1"/>
                </a:solidFill>
              </a:rPr>
              <a:t>: sapere incerto e infondato</a:t>
            </a:r>
            <a:endParaRPr lang="it-IT" sz="1400" dirty="0">
              <a:solidFill>
                <a:schemeClr val="accent1"/>
              </a:solidFill>
            </a:endParaRPr>
          </a:p>
        </p:txBody>
      </p:sp>
      <p:cxnSp>
        <p:nvCxnSpPr>
          <p:cNvPr id="52" name="Connettore 2 51"/>
          <p:cNvCxnSpPr/>
          <p:nvPr/>
        </p:nvCxnSpPr>
        <p:spPr>
          <a:xfrm rot="16200000" flipH="1">
            <a:off x="4500562" y="2357430"/>
            <a:ext cx="1928826" cy="64294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tangolo 52"/>
          <p:cNvSpPr/>
          <p:nvPr/>
        </p:nvSpPr>
        <p:spPr>
          <a:xfrm>
            <a:off x="5143504" y="2285992"/>
            <a:ext cx="1566627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abbandona</a:t>
            </a:r>
            <a:endParaRPr lang="it-IT" sz="1400" dirty="0">
              <a:solidFill>
                <a:schemeClr val="accent1"/>
              </a:solidFill>
            </a:endParaRPr>
          </a:p>
        </p:txBody>
      </p:sp>
      <p:sp>
        <p:nvSpPr>
          <p:cNvPr id="55" name="Rettangolo 54"/>
          <p:cNvSpPr/>
          <p:nvPr/>
        </p:nvSpPr>
        <p:spPr>
          <a:xfrm>
            <a:off x="5286380" y="3643314"/>
            <a:ext cx="1214446" cy="5715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Il </a:t>
            </a:r>
            <a:r>
              <a:rPr lang="it-IT" sz="1400" u="sng" dirty="0" smtClean="0">
                <a:solidFill>
                  <a:srgbClr val="FF0000"/>
                </a:solidFill>
              </a:rPr>
              <a:t>mito</a:t>
            </a:r>
            <a:endParaRPr lang="it-IT" sz="1400" u="sng" dirty="0">
              <a:solidFill>
                <a:srgbClr val="FF0000"/>
              </a:solidFill>
            </a:endParaRPr>
          </a:p>
        </p:txBody>
      </p:sp>
      <p:cxnSp>
        <p:nvCxnSpPr>
          <p:cNvPr id="58" name="Connettore 2 57"/>
          <p:cNvCxnSpPr>
            <a:stCxn id="55" idx="2"/>
          </p:cNvCxnSpPr>
          <p:nvPr/>
        </p:nvCxnSpPr>
        <p:spPr>
          <a:xfrm rot="16200000" flipH="1">
            <a:off x="5697148" y="4411272"/>
            <a:ext cx="1071572" cy="678663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tangolo 58"/>
          <p:cNvSpPr/>
          <p:nvPr/>
        </p:nvSpPr>
        <p:spPr>
          <a:xfrm>
            <a:off x="6143636" y="4214818"/>
            <a:ext cx="1143008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poiché</a:t>
            </a:r>
            <a:endParaRPr lang="it-IT" sz="1400" dirty="0">
              <a:solidFill>
                <a:schemeClr val="accent1"/>
              </a:solidFill>
            </a:endParaRPr>
          </a:p>
        </p:txBody>
      </p:sp>
      <p:sp>
        <p:nvSpPr>
          <p:cNvPr id="61" name="Rettangolo 60"/>
          <p:cNvSpPr/>
          <p:nvPr/>
        </p:nvSpPr>
        <p:spPr>
          <a:xfrm>
            <a:off x="6000760" y="5286388"/>
            <a:ext cx="2000264" cy="8572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gli dei sono modellati sui</a:t>
            </a:r>
            <a:r>
              <a:rPr lang="it-IT" sz="1400" u="sng" dirty="0" smtClean="0">
                <a:solidFill>
                  <a:schemeClr val="accent1"/>
                </a:solidFill>
              </a:rPr>
              <a:t> </a:t>
            </a:r>
            <a:r>
              <a:rPr lang="it-IT" sz="1400" u="sng" dirty="0" smtClean="0">
                <a:solidFill>
                  <a:srgbClr val="FF0000"/>
                </a:solidFill>
              </a:rPr>
              <a:t>caratteri degli uomini</a:t>
            </a:r>
            <a:r>
              <a:rPr lang="it-IT" sz="1400" dirty="0" smtClean="0">
                <a:solidFill>
                  <a:schemeClr val="accent1"/>
                </a:solidFill>
              </a:rPr>
              <a:t> che li hanno creati</a:t>
            </a:r>
            <a:endParaRPr lang="it-IT" sz="1400" dirty="0">
              <a:solidFill>
                <a:schemeClr val="accent1"/>
              </a:solidFill>
            </a:endParaRPr>
          </a:p>
        </p:txBody>
      </p:sp>
      <p:cxnSp>
        <p:nvCxnSpPr>
          <p:cNvPr id="67" name="Connettore 2 66"/>
          <p:cNvCxnSpPr/>
          <p:nvPr/>
        </p:nvCxnSpPr>
        <p:spPr>
          <a:xfrm rot="5400000">
            <a:off x="2821769" y="3036091"/>
            <a:ext cx="3286148" cy="64294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tangolo 67"/>
          <p:cNvSpPr/>
          <p:nvPr/>
        </p:nvSpPr>
        <p:spPr>
          <a:xfrm>
            <a:off x="4357686" y="2714620"/>
            <a:ext cx="1000132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esiste</a:t>
            </a:r>
            <a:endParaRPr lang="it-IT" sz="1400" dirty="0">
              <a:solidFill>
                <a:schemeClr val="accent1"/>
              </a:solidFill>
            </a:endParaRPr>
          </a:p>
        </p:txBody>
      </p:sp>
      <p:sp>
        <p:nvSpPr>
          <p:cNvPr id="69" name="Rettangolo 68"/>
          <p:cNvSpPr/>
          <p:nvPr/>
        </p:nvSpPr>
        <p:spPr>
          <a:xfrm>
            <a:off x="3071802" y="5000636"/>
            <a:ext cx="2143140" cy="714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Un </a:t>
            </a:r>
            <a:r>
              <a:rPr lang="it-IT" sz="1400" u="sng" dirty="0" smtClean="0">
                <a:solidFill>
                  <a:srgbClr val="FF0000"/>
                </a:solidFill>
              </a:rPr>
              <a:t>unico dio </a:t>
            </a:r>
            <a:r>
              <a:rPr lang="it-IT" sz="1400" dirty="0" smtClean="0">
                <a:solidFill>
                  <a:schemeClr val="accent1"/>
                </a:solidFill>
              </a:rPr>
              <a:t>supremo</a:t>
            </a:r>
            <a:endParaRPr lang="it-IT" sz="1400" dirty="0">
              <a:solidFill>
                <a:schemeClr val="accent1"/>
              </a:solidFill>
            </a:endParaRPr>
          </a:p>
        </p:txBody>
      </p:sp>
      <p:cxnSp>
        <p:nvCxnSpPr>
          <p:cNvPr id="71" name="Connettore 2 70"/>
          <p:cNvCxnSpPr>
            <a:stCxn id="69" idx="1"/>
          </p:cNvCxnSpPr>
          <p:nvPr/>
        </p:nvCxnSpPr>
        <p:spPr>
          <a:xfrm rot="10800000">
            <a:off x="2143108" y="5357826"/>
            <a:ext cx="928694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ttangolo 71"/>
          <p:cNvSpPr/>
          <p:nvPr/>
        </p:nvSpPr>
        <p:spPr>
          <a:xfrm>
            <a:off x="2357422" y="5000636"/>
            <a:ext cx="64294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che</a:t>
            </a:r>
            <a:endParaRPr lang="it-IT" sz="1400" dirty="0">
              <a:solidFill>
                <a:schemeClr val="accent1"/>
              </a:solidFill>
            </a:endParaRPr>
          </a:p>
        </p:txBody>
      </p:sp>
      <p:sp>
        <p:nvSpPr>
          <p:cNvPr id="73" name="Rettangolo 72"/>
          <p:cNvSpPr/>
          <p:nvPr/>
        </p:nvSpPr>
        <p:spPr>
          <a:xfrm>
            <a:off x="214282" y="5000636"/>
            <a:ext cx="1928826" cy="714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muove  tutte le cose con la forza del </a:t>
            </a:r>
            <a:r>
              <a:rPr lang="it-IT" sz="1400" u="sng" dirty="0" smtClean="0">
                <a:solidFill>
                  <a:srgbClr val="FF0000"/>
                </a:solidFill>
              </a:rPr>
              <a:t>pensiero</a:t>
            </a:r>
            <a:endParaRPr lang="it-IT" sz="14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2643174" y="571480"/>
            <a:ext cx="3571900" cy="114300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Parmenide</a:t>
            </a:r>
            <a:endParaRPr lang="it-IT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Connettore 2 3"/>
          <p:cNvCxnSpPr/>
          <p:nvPr/>
        </p:nvCxnSpPr>
        <p:spPr>
          <a:xfrm rot="10800000">
            <a:off x="1785918" y="928670"/>
            <a:ext cx="1000132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571472" y="571480"/>
            <a:ext cx="1214446" cy="15001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Nel suo poema sulla natura di essere stato al </a:t>
            </a:r>
            <a:r>
              <a:rPr lang="it-IT" sz="1400" u="sng" dirty="0" smtClean="0">
                <a:solidFill>
                  <a:srgbClr val="FF0000"/>
                </a:solidFill>
              </a:rPr>
              <a:t>cospetto di un dea</a:t>
            </a:r>
            <a:endParaRPr lang="it-IT" sz="1400" u="sng" dirty="0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857356" y="571480"/>
            <a:ext cx="85725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racconta</a:t>
            </a:r>
            <a:endParaRPr lang="it-IT" sz="1400" dirty="0">
              <a:solidFill>
                <a:schemeClr val="accent1"/>
              </a:solidFill>
            </a:endParaRPr>
          </a:p>
        </p:txBody>
      </p:sp>
      <p:cxnSp>
        <p:nvCxnSpPr>
          <p:cNvPr id="9" name="Connettore 2 8"/>
          <p:cNvCxnSpPr/>
          <p:nvPr/>
        </p:nvCxnSpPr>
        <p:spPr>
          <a:xfrm rot="5400000">
            <a:off x="392877" y="2250273"/>
            <a:ext cx="714380" cy="35719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214282" y="2214554"/>
            <a:ext cx="64294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che</a:t>
            </a:r>
            <a:endParaRPr lang="it-IT" sz="1400" dirty="0">
              <a:solidFill>
                <a:schemeClr val="accent1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0" y="2786058"/>
            <a:ext cx="1142976" cy="8572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Gli avrebbe rivelato </a:t>
            </a:r>
            <a:r>
              <a:rPr lang="it-IT" sz="1400" u="sng" dirty="0" smtClean="0">
                <a:solidFill>
                  <a:srgbClr val="FF0000"/>
                </a:solidFill>
              </a:rPr>
              <a:t>il cuore delle cose</a:t>
            </a:r>
            <a:endParaRPr lang="it-IT" u="sng" dirty="0">
              <a:solidFill>
                <a:srgbClr val="FF0000"/>
              </a:solidFill>
            </a:endParaRPr>
          </a:p>
        </p:txBody>
      </p:sp>
      <p:cxnSp>
        <p:nvCxnSpPr>
          <p:cNvPr id="15" name="Connettore 2 14"/>
          <p:cNvCxnSpPr/>
          <p:nvPr/>
        </p:nvCxnSpPr>
        <p:spPr>
          <a:xfrm rot="5400000">
            <a:off x="215076" y="3928272"/>
            <a:ext cx="571504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357158" y="3786190"/>
            <a:ext cx="71438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e</a:t>
            </a:r>
            <a:endParaRPr lang="it-IT" sz="1400" dirty="0">
              <a:solidFill>
                <a:schemeClr val="accent1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0" y="4214818"/>
            <a:ext cx="1285852" cy="15001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Gli indicò il </a:t>
            </a:r>
            <a:r>
              <a:rPr lang="it-IT" sz="1400" u="sng" dirty="0" smtClean="0">
                <a:solidFill>
                  <a:srgbClr val="FF0000"/>
                </a:solidFill>
              </a:rPr>
              <a:t>corretto metodo </a:t>
            </a:r>
            <a:r>
              <a:rPr lang="it-IT" sz="1400" dirty="0" smtClean="0">
                <a:solidFill>
                  <a:schemeClr val="accent1"/>
                </a:solidFill>
              </a:rPr>
              <a:t>di ricerca, cioè </a:t>
            </a:r>
            <a:r>
              <a:rPr lang="it-IT" sz="1400" u="sng" dirty="0" smtClean="0">
                <a:solidFill>
                  <a:srgbClr val="FF0000"/>
                </a:solidFill>
              </a:rPr>
              <a:t>2 sole vie </a:t>
            </a:r>
            <a:r>
              <a:rPr lang="it-IT" sz="1400" dirty="0" smtClean="0">
                <a:solidFill>
                  <a:schemeClr val="accent1"/>
                </a:solidFill>
              </a:rPr>
              <a:t>che si possono pensare:</a:t>
            </a:r>
            <a:endParaRPr lang="it-IT" sz="1400" dirty="0">
              <a:solidFill>
                <a:schemeClr val="accent1"/>
              </a:solidFill>
            </a:endParaRPr>
          </a:p>
        </p:txBody>
      </p:sp>
      <p:cxnSp>
        <p:nvCxnSpPr>
          <p:cNvPr id="19" name="Connettore 2 18"/>
          <p:cNvCxnSpPr/>
          <p:nvPr/>
        </p:nvCxnSpPr>
        <p:spPr>
          <a:xfrm rot="5400000">
            <a:off x="642910" y="5929330"/>
            <a:ext cx="428628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1285852" y="5357826"/>
            <a:ext cx="857256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0" y="6143644"/>
            <a:ext cx="2000232" cy="7143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Seconda: </a:t>
            </a:r>
            <a:r>
              <a:rPr lang="it-IT" sz="1400" u="sng" dirty="0" smtClean="0">
                <a:solidFill>
                  <a:srgbClr val="FF0000"/>
                </a:solidFill>
              </a:rPr>
              <a:t>“che non è e che è impossibile che sia”</a:t>
            </a:r>
            <a:endParaRPr lang="it-IT" sz="1400" u="sng" dirty="0">
              <a:solidFill>
                <a:srgbClr val="FF0000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428596" y="5786454"/>
            <a:ext cx="57150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la</a:t>
            </a:r>
            <a:endParaRPr lang="it-IT" sz="1400" dirty="0">
              <a:solidFill>
                <a:schemeClr val="accent1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1428728" y="5072074"/>
            <a:ext cx="428628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la</a:t>
            </a:r>
            <a:endParaRPr lang="it-IT" sz="1400" dirty="0">
              <a:solidFill>
                <a:schemeClr val="accent1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2143108" y="5000636"/>
            <a:ext cx="1214446" cy="10001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Prima </a:t>
            </a:r>
            <a:r>
              <a:rPr lang="it-IT" sz="1400" u="sng" dirty="0" smtClean="0">
                <a:solidFill>
                  <a:srgbClr val="FF0000"/>
                </a:solidFill>
              </a:rPr>
              <a:t>“che è e che non è possibile che non sia”</a:t>
            </a:r>
            <a:endParaRPr lang="it-IT" sz="1400" u="sng" dirty="0">
              <a:solidFill>
                <a:srgbClr val="FF0000"/>
              </a:solidFill>
            </a:endParaRPr>
          </a:p>
        </p:txBody>
      </p:sp>
      <p:cxnSp>
        <p:nvCxnSpPr>
          <p:cNvPr id="29" name="Connettore 2 28"/>
          <p:cNvCxnSpPr/>
          <p:nvPr/>
        </p:nvCxnSpPr>
        <p:spPr>
          <a:xfrm>
            <a:off x="3357554" y="5357826"/>
            <a:ext cx="714380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3500430" y="5072074"/>
            <a:ext cx="50006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è</a:t>
            </a:r>
            <a:endParaRPr lang="it-IT" sz="1400" dirty="0">
              <a:solidFill>
                <a:schemeClr val="accent1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4071934" y="5072074"/>
            <a:ext cx="1214446" cy="5715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u="sng" dirty="0" smtClean="0">
                <a:solidFill>
                  <a:srgbClr val="FF0000"/>
                </a:solidFill>
              </a:rPr>
              <a:t>l’ unica </a:t>
            </a:r>
            <a:r>
              <a:rPr lang="it-IT" sz="1400" dirty="0" smtClean="0">
                <a:solidFill>
                  <a:schemeClr val="accent1"/>
                </a:solidFill>
              </a:rPr>
              <a:t>percorribile</a:t>
            </a:r>
            <a:endParaRPr lang="it-IT" sz="1400" dirty="0">
              <a:solidFill>
                <a:schemeClr val="accent1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3643306" y="5715016"/>
            <a:ext cx="100013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perché</a:t>
            </a:r>
            <a:endParaRPr lang="it-IT" sz="1400" dirty="0">
              <a:solidFill>
                <a:schemeClr val="accent1"/>
              </a:solidFill>
            </a:endParaRPr>
          </a:p>
        </p:txBody>
      </p:sp>
      <p:cxnSp>
        <p:nvCxnSpPr>
          <p:cNvPr id="34" name="Connettore 2 33"/>
          <p:cNvCxnSpPr/>
          <p:nvPr/>
        </p:nvCxnSpPr>
        <p:spPr>
          <a:xfrm rot="5400000">
            <a:off x="4251323" y="5964255"/>
            <a:ext cx="642148" cy="79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tangolo 36"/>
          <p:cNvSpPr/>
          <p:nvPr/>
        </p:nvSpPr>
        <p:spPr>
          <a:xfrm>
            <a:off x="3000364" y="6286520"/>
            <a:ext cx="2714644" cy="4286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Il non essere </a:t>
            </a:r>
            <a:r>
              <a:rPr lang="it-IT" sz="1400" u="sng" dirty="0" smtClean="0">
                <a:solidFill>
                  <a:srgbClr val="FF0000"/>
                </a:solidFill>
              </a:rPr>
              <a:t>non</a:t>
            </a:r>
            <a:r>
              <a:rPr lang="it-IT" sz="1400" dirty="0" smtClean="0">
                <a:solidFill>
                  <a:schemeClr val="accent1"/>
                </a:solidFill>
              </a:rPr>
              <a:t> può essere </a:t>
            </a:r>
            <a:r>
              <a:rPr lang="it-IT" sz="1400" u="sng" dirty="0" smtClean="0">
                <a:solidFill>
                  <a:srgbClr val="FF0000"/>
                </a:solidFill>
              </a:rPr>
              <a:t>pensato e detto</a:t>
            </a:r>
            <a:endParaRPr lang="it-IT" sz="1400" u="sng" dirty="0">
              <a:solidFill>
                <a:srgbClr val="FF0000"/>
              </a:solidFill>
            </a:endParaRPr>
          </a:p>
        </p:txBody>
      </p:sp>
      <p:cxnSp>
        <p:nvCxnSpPr>
          <p:cNvPr id="40" name="Connettore 2 39"/>
          <p:cNvCxnSpPr/>
          <p:nvPr/>
        </p:nvCxnSpPr>
        <p:spPr>
          <a:xfrm>
            <a:off x="5715008" y="6500834"/>
            <a:ext cx="1214446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tangolo 41"/>
          <p:cNvSpPr/>
          <p:nvPr/>
        </p:nvSpPr>
        <p:spPr>
          <a:xfrm>
            <a:off x="6929454" y="5786454"/>
            <a:ext cx="1857388" cy="10715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Se vuoi trovare la </a:t>
            </a:r>
            <a:r>
              <a:rPr lang="it-IT" sz="1400" u="sng" dirty="0" smtClean="0">
                <a:solidFill>
                  <a:srgbClr val="FF0000"/>
                </a:solidFill>
              </a:rPr>
              <a:t>verità</a:t>
            </a:r>
            <a:r>
              <a:rPr lang="it-IT" sz="1400" dirty="0" smtClean="0">
                <a:solidFill>
                  <a:schemeClr val="accent1"/>
                </a:solidFill>
              </a:rPr>
              <a:t> devi attenerti alla </a:t>
            </a:r>
            <a:r>
              <a:rPr lang="it-IT" sz="1400" u="sng" dirty="0" smtClean="0">
                <a:solidFill>
                  <a:srgbClr val="FF0000"/>
                </a:solidFill>
              </a:rPr>
              <a:t>via dell’ affermazione</a:t>
            </a:r>
            <a:endParaRPr lang="it-IT" sz="1400" u="sng" dirty="0">
              <a:solidFill>
                <a:srgbClr val="FF0000"/>
              </a:solidFill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5715008" y="6143644"/>
            <a:ext cx="107157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Cioè che</a:t>
            </a:r>
            <a:endParaRPr lang="it-IT" sz="1400" dirty="0">
              <a:solidFill>
                <a:schemeClr val="accent1"/>
              </a:solidFill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7929586" y="5000636"/>
            <a:ext cx="85725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Si deve</a:t>
            </a:r>
            <a:endParaRPr lang="it-IT" sz="1400" dirty="0">
              <a:solidFill>
                <a:schemeClr val="accent1"/>
              </a:solidFill>
            </a:endParaRPr>
          </a:p>
        </p:txBody>
      </p:sp>
      <p:cxnSp>
        <p:nvCxnSpPr>
          <p:cNvPr id="35" name="Connettore 2 34"/>
          <p:cNvCxnSpPr/>
          <p:nvPr/>
        </p:nvCxnSpPr>
        <p:spPr>
          <a:xfrm rot="5400000" flipH="1" flipV="1">
            <a:off x="7535883" y="5393545"/>
            <a:ext cx="786612" cy="79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tangolo 38"/>
          <p:cNvSpPr/>
          <p:nvPr/>
        </p:nvSpPr>
        <p:spPr>
          <a:xfrm>
            <a:off x="7000892" y="4000504"/>
            <a:ext cx="1857388" cy="10001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Evitare </a:t>
            </a:r>
            <a:r>
              <a:rPr lang="it-IT" sz="1400" u="sng" dirty="0" smtClean="0">
                <a:solidFill>
                  <a:srgbClr val="FF0000"/>
                </a:solidFill>
              </a:rPr>
              <a:t>il metodo della negazione </a:t>
            </a:r>
            <a:r>
              <a:rPr lang="it-IT" sz="1400" dirty="0" smtClean="0">
                <a:solidFill>
                  <a:schemeClr val="accent1"/>
                </a:solidFill>
              </a:rPr>
              <a:t>perché si dovrebbe dire ciò che non è</a:t>
            </a:r>
            <a:endParaRPr lang="it-IT" sz="1400" dirty="0">
              <a:solidFill>
                <a:schemeClr val="accent1"/>
              </a:solidFill>
            </a:endParaRPr>
          </a:p>
        </p:txBody>
      </p:sp>
      <p:cxnSp>
        <p:nvCxnSpPr>
          <p:cNvPr id="36" name="Connettore 2 35"/>
          <p:cNvCxnSpPr/>
          <p:nvPr/>
        </p:nvCxnSpPr>
        <p:spPr>
          <a:xfrm rot="5400000" flipH="1" flipV="1">
            <a:off x="5357818" y="5572140"/>
            <a:ext cx="857256" cy="57150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tangolo 37"/>
          <p:cNvSpPr/>
          <p:nvPr/>
        </p:nvSpPr>
        <p:spPr>
          <a:xfrm>
            <a:off x="5643570" y="5643578"/>
            <a:ext cx="78581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Il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1" name="Rettangolo 40"/>
          <p:cNvSpPr/>
          <p:nvPr/>
        </p:nvSpPr>
        <p:spPr>
          <a:xfrm>
            <a:off x="5572132" y="4071942"/>
            <a:ext cx="1143008" cy="1357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Il pensiero e la parola hanno uno </a:t>
            </a:r>
            <a:r>
              <a:rPr lang="it-IT" sz="1400" u="sng" dirty="0" smtClean="0">
                <a:solidFill>
                  <a:srgbClr val="FF0000"/>
                </a:solidFill>
              </a:rPr>
              <a:t>stretto rapporto con la realtà</a:t>
            </a:r>
            <a:endParaRPr lang="it-IT" sz="1400" u="sng" dirty="0">
              <a:solidFill>
                <a:srgbClr val="FF0000"/>
              </a:solidFill>
            </a:endParaRPr>
          </a:p>
        </p:txBody>
      </p:sp>
      <p:cxnSp>
        <p:nvCxnSpPr>
          <p:cNvPr id="46" name="Connettore 2 45"/>
          <p:cNvCxnSpPr>
            <a:stCxn id="39" idx="0"/>
          </p:cNvCxnSpPr>
          <p:nvPr/>
        </p:nvCxnSpPr>
        <p:spPr>
          <a:xfrm rot="5400000" flipH="1" flipV="1">
            <a:off x="7643834" y="3714752"/>
            <a:ext cx="571504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tangolo 46"/>
          <p:cNvSpPr/>
          <p:nvPr/>
        </p:nvSpPr>
        <p:spPr>
          <a:xfrm>
            <a:off x="7786710" y="3643314"/>
            <a:ext cx="571504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e</a:t>
            </a:r>
            <a:endParaRPr lang="it-IT" sz="1400" dirty="0">
              <a:solidFill>
                <a:schemeClr val="accent1"/>
              </a:solidFill>
            </a:endParaRPr>
          </a:p>
        </p:txBody>
      </p:sp>
      <p:sp>
        <p:nvSpPr>
          <p:cNvPr id="48" name="Rettangolo 47"/>
          <p:cNvSpPr/>
          <p:nvPr/>
        </p:nvSpPr>
        <p:spPr>
          <a:xfrm>
            <a:off x="7215206" y="2357430"/>
            <a:ext cx="1785950" cy="10715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Ciò che non è, </a:t>
            </a:r>
            <a:r>
              <a:rPr lang="it-IT" sz="1400" u="sng" dirty="0" smtClean="0">
                <a:solidFill>
                  <a:srgbClr val="FF0000"/>
                </a:solidFill>
              </a:rPr>
              <a:t>non può essere quindi accettato </a:t>
            </a:r>
            <a:r>
              <a:rPr lang="it-IT" sz="1400" dirty="0" smtClean="0">
                <a:solidFill>
                  <a:schemeClr val="accent1"/>
                </a:solidFill>
              </a:rPr>
              <a:t>ne dal pensiero ne  espresso in parola</a:t>
            </a:r>
            <a:endParaRPr lang="it-IT" sz="1400" dirty="0">
              <a:solidFill>
                <a:schemeClr val="accent1"/>
              </a:solidFill>
            </a:endParaRPr>
          </a:p>
        </p:txBody>
      </p:sp>
      <p:cxnSp>
        <p:nvCxnSpPr>
          <p:cNvPr id="50" name="Connettore 2 49"/>
          <p:cNvCxnSpPr/>
          <p:nvPr/>
        </p:nvCxnSpPr>
        <p:spPr>
          <a:xfrm rot="10800000">
            <a:off x="5857884" y="3286124"/>
            <a:ext cx="1357322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tangolo 51"/>
          <p:cNvSpPr/>
          <p:nvPr/>
        </p:nvSpPr>
        <p:spPr>
          <a:xfrm>
            <a:off x="6143636" y="3286124"/>
            <a:ext cx="114300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infatti</a:t>
            </a:r>
            <a:endParaRPr lang="it-IT" sz="1400" dirty="0">
              <a:solidFill>
                <a:schemeClr val="accent1"/>
              </a:solidFill>
            </a:endParaRPr>
          </a:p>
        </p:txBody>
      </p:sp>
      <p:sp>
        <p:nvSpPr>
          <p:cNvPr id="44" name="Rettangolo 43"/>
          <p:cNvSpPr/>
          <p:nvPr/>
        </p:nvSpPr>
        <p:spPr>
          <a:xfrm>
            <a:off x="4500562" y="2928934"/>
            <a:ext cx="1357322" cy="10001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Nella lingua greca, </a:t>
            </a:r>
            <a:r>
              <a:rPr lang="it-IT" sz="1400" u="sng" dirty="0" smtClean="0">
                <a:solidFill>
                  <a:srgbClr val="FF0000"/>
                </a:solidFill>
              </a:rPr>
              <a:t>vero o falso</a:t>
            </a:r>
            <a:r>
              <a:rPr lang="it-IT" sz="1400" dirty="0" smtClean="0">
                <a:solidFill>
                  <a:schemeClr val="accent1"/>
                </a:solidFill>
              </a:rPr>
              <a:t> si dice </a:t>
            </a:r>
            <a:r>
              <a:rPr lang="it-IT" sz="1400" u="sng" dirty="0" smtClean="0">
                <a:solidFill>
                  <a:srgbClr val="FF0000"/>
                </a:solidFill>
              </a:rPr>
              <a:t>è o non è</a:t>
            </a:r>
            <a:endParaRPr lang="it-IT" sz="1400" u="sng" dirty="0">
              <a:solidFill>
                <a:srgbClr val="FF0000"/>
              </a:solidFill>
            </a:endParaRPr>
          </a:p>
        </p:txBody>
      </p:sp>
      <p:cxnSp>
        <p:nvCxnSpPr>
          <p:cNvPr id="49" name="Connettore 2 48"/>
          <p:cNvCxnSpPr/>
          <p:nvPr/>
        </p:nvCxnSpPr>
        <p:spPr>
          <a:xfrm>
            <a:off x="6072198" y="857232"/>
            <a:ext cx="928694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tangolo 50"/>
          <p:cNvSpPr/>
          <p:nvPr/>
        </p:nvSpPr>
        <p:spPr>
          <a:xfrm>
            <a:off x="6286512" y="857232"/>
            <a:ext cx="57150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la</a:t>
            </a:r>
            <a:endParaRPr lang="it-IT" sz="1400" dirty="0">
              <a:solidFill>
                <a:schemeClr val="accent1"/>
              </a:solidFill>
            </a:endParaRPr>
          </a:p>
        </p:txBody>
      </p:sp>
      <p:sp>
        <p:nvSpPr>
          <p:cNvPr id="53" name="Rettangolo 52"/>
          <p:cNvSpPr/>
          <p:nvPr/>
        </p:nvSpPr>
        <p:spPr>
          <a:xfrm>
            <a:off x="7000892" y="428604"/>
            <a:ext cx="1857388" cy="9286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u="sng" dirty="0" smtClean="0">
                <a:solidFill>
                  <a:srgbClr val="FF0000"/>
                </a:solidFill>
              </a:rPr>
              <a:t>Regola</a:t>
            </a:r>
            <a:r>
              <a:rPr lang="it-IT" sz="1400" dirty="0" smtClean="0">
                <a:solidFill>
                  <a:schemeClr val="accent1"/>
                </a:solidFill>
              </a:rPr>
              <a:t> è che la negazione non deve essere attribuita alla realtà</a:t>
            </a:r>
            <a:endParaRPr lang="it-IT" sz="1400" dirty="0">
              <a:solidFill>
                <a:schemeClr val="accent1"/>
              </a:solidFill>
            </a:endParaRPr>
          </a:p>
        </p:txBody>
      </p:sp>
      <p:cxnSp>
        <p:nvCxnSpPr>
          <p:cNvPr id="55" name="Connettore 2 54"/>
          <p:cNvCxnSpPr/>
          <p:nvPr/>
        </p:nvCxnSpPr>
        <p:spPr>
          <a:xfrm rot="10800000" flipV="1">
            <a:off x="6643702" y="1357298"/>
            <a:ext cx="857256" cy="57150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tangolo 56"/>
          <p:cNvSpPr/>
          <p:nvPr/>
        </p:nvSpPr>
        <p:spPr>
          <a:xfrm>
            <a:off x="7143768" y="1500174"/>
            <a:ext cx="85725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quindi</a:t>
            </a:r>
            <a:endParaRPr lang="it-IT" sz="1400" dirty="0">
              <a:solidFill>
                <a:schemeClr val="accent1"/>
              </a:solidFill>
            </a:endParaRPr>
          </a:p>
        </p:txBody>
      </p:sp>
      <p:sp>
        <p:nvSpPr>
          <p:cNvPr id="58" name="Rettangolo 57"/>
          <p:cNvSpPr/>
          <p:nvPr/>
        </p:nvSpPr>
        <p:spPr>
          <a:xfrm>
            <a:off x="4786314" y="1785926"/>
            <a:ext cx="1857388" cy="6429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u="sng" dirty="0" smtClean="0">
                <a:solidFill>
                  <a:srgbClr val="FF0000"/>
                </a:solidFill>
              </a:rPr>
              <a:t>La realtà </a:t>
            </a:r>
            <a:r>
              <a:rPr lang="it-IT" sz="1400" dirty="0" smtClean="0">
                <a:solidFill>
                  <a:schemeClr val="accent1"/>
                </a:solidFill>
              </a:rPr>
              <a:t>coincide con tutto ciò che è</a:t>
            </a:r>
            <a:endParaRPr lang="it-IT" sz="1400" dirty="0">
              <a:solidFill>
                <a:schemeClr val="accent1"/>
              </a:solidFill>
            </a:endParaRPr>
          </a:p>
        </p:txBody>
      </p:sp>
      <p:cxnSp>
        <p:nvCxnSpPr>
          <p:cNvPr id="60" name="Connettore 2 59"/>
          <p:cNvCxnSpPr/>
          <p:nvPr/>
        </p:nvCxnSpPr>
        <p:spPr>
          <a:xfrm rot="5400000">
            <a:off x="2928926" y="1785926"/>
            <a:ext cx="785818" cy="50006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tangolo 61"/>
          <p:cNvSpPr/>
          <p:nvPr/>
        </p:nvSpPr>
        <p:spPr>
          <a:xfrm>
            <a:off x="2285984" y="1643050"/>
            <a:ext cx="11430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definisce</a:t>
            </a:r>
            <a:endParaRPr lang="it-IT" sz="1400" dirty="0">
              <a:solidFill>
                <a:schemeClr val="accent1"/>
              </a:solidFill>
            </a:endParaRPr>
          </a:p>
        </p:txBody>
      </p:sp>
      <p:sp>
        <p:nvSpPr>
          <p:cNvPr id="67" name="Rettangolo 66"/>
          <p:cNvSpPr/>
          <p:nvPr/>
        </p:nvSpPr>
        <p:spPr>
          <a:xfrm>
            <a:off x="2000232" y="2428868"/>
            <a:ext cx="1785950" cy="23574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 essere </a:t>
            </a:r>
            <a:r>
              <a:rPr lang="it-IT" sz="1400" dirty="0" smtClean="0">
                <a:solidFill>
                  <a:schemeClr val="accent1"/>
                </a:solidFill>
              </a:rPr>
              <a:t>come:</a:t>
            </a:r>
          </a:p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Ingenerato</a:t>
            </a:r>
            <a:br>
              <a:rPr lang="it-IT" sz="1400" dirty="0" smtClean="0">
                <a:solidFill>
                  <a:schemeClr val="accent1"/>
                </a:solidFill>
              </a:rPr>
            </a:br>
            <a:r>
              <a:rPr lang="it-IT" sz="1400" dirty="0" smtClean="0">
                <a:solidFill>
                  <a:schemeClr val="accent1"/>
                </a:solidFill>
              </a:rPr>
              <a:t>incorruttibile</a:t>
            </a:r>
            <a:br>
              <a:rPr lang="it-IT" sz="1400" dirty="0" smtClean="0">
                <a:solidFill>
                  <a:schemeClr val="accent1"/>
                </a:solidFill>
              </a:rPr>
            </a:br>
            <a:r>
              <a:rPr lang="it-IT" sz="1400" dirty="0" smtClean="0">
                <a:solidFill>
                  <a:schemeClr val="accent1"/>
                </a:solidFill>
              </a:rPr>
              <a:t>omogeneo</a:t>
            </a:r>
            <a:br>
              <a:rPr lang="it-IT" sz="1400" dirty="0" smtClean="0">
                <a:solidFill>
                  <a:schemeClr val="accent1"/>
                </a:solidFill>
              </a:rPr>
            </a:br>
            <a:r>
              <a:rPr lang="it-IT" sz="1400" dirty="0" smtClean="0">
                <a:solidFill>
                  <a:schemeClr val="accent1"/>
                </a:solidFill>
              </a:rPr>
              <a:t>Immobile</a:t>
            </a:r>
            <a:br>
              <a:rPr lang="it-IT" sz="1400" dirty="0" smtClean="0">
                <a:solidFill>
                  <a:schemeClr val="accent1"/>
                </a:solidFill>
              </a:rPr>
            </a:br>
            <a:r>
              <a:rPr lang="it-IT" sz="1400" dirty="0" smtClean="0">
                <a:solidFill>
                  <a:schemeClr val="accent1"/>
                </a:solidFill>
              </a:rPr>
              <a:t>in temporale</a:t>
            </a:r>
            <a:br>
              <a:rPr lang="it-IT" sz="1400" dirty="0" smtClean="0">
                <a:solidFill>
                  <a:schemeClr val="accent1"/>
                </a:solidFill>
              </a:rPr>
            </a:br>
            <a:r>
              <a:rPr lang="it-IT" sz="1400" dirty="0" smtClean="0">
                <a:solidFill>
                  <a:schemeClr val="accent1"/>
                </a:solidFill>
              </a:rPr>
              <a:t>indivisibile</a:t>
            </a:r>
            <a:br>
              <a:rPr lang="it-IT" sz="1400" dirty="0" smtClean="0">
                <a:solidFill>
                  <a:schemeClr val="accent1"/>
                </a:solidFill>
              </a:rPr>
            </a:br>
            <a:r>
              <a:rPr lang="it-IT" sz="1400" dirty="0" smtClean="0">
                <a:solidFill>
                  <a:schemeClr val="accent1"/>
                </a:solidFill>
              </a:rPr>
              <a:t>continuo</a:t>
            </a:r>
            <a:br>
              <a:rPr lang="it-IT" sz="1400" dirty="0" smtClean="0">
                <a:solidFill>
                  <a:schemeClr val="accent1"/>
                </a:solidFill>
              </a:rPr>
            </a:br>
            <a:r>
              <a:rPr lang="it-IT" sz="1400" dirty="0" smtClean="0">
                <a:solidFill>
                  <a:schemeClr val="accent1"/>
                </a:solidFill>
              </a:rPr>
              <a:t>senza fine</a:t>
            </a:r>
            <a:br>
              <a:rPr lang="it-IT" sz="1400" dirty="0" smtClean="0">
                <a:solidFill>
                  <a:schemeClr val="accent1"/>
                </a:solidFill>
              </a:rPr>
            </a:br>
            <a:r>
              <a:rPr lang="it-IT" sz="1400" dirty="0" smtClean="0">
                <a:solidFill>
                  <a:schemeClr val="accent1"/>
                </a:solidFill>
              </a:rPr>
              <a:t>Uno</a:t>
            </a:r>
            <a:br>
              <a:rPr lang="it-IT" sz="1400" dirty="0" smtClean="0">
                <a:solidFill>
                  <a:schemeClr val="accent1"/>
                </a:solidFill>
              </a:rPr>
            </a:br>
            <a:endParaRPr lang="it-IT" sz="1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2643174" y="571480"/>
            <a:ext cx="3571900" cy="1143008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Parmenide</a:t>
            </a:r>
            <a:endParaRPr lang="it-IT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Connettore 2 3"/>
          <p:cNvCxnSpPr>
            <a:stCxn id="2" idx="2"/>
          </p:cNvCxnSpPr>
          <p:nvPr/>
        </p:nvCxnSpPr>
        <p:spPr>
          <a:xfrm rot="10800000" flipV="1">
            <a:off x="1500166" y="1142984"/>
            <a:ext cx="1143008" cy="21431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1857356" y="857232"/>
            <a:ext cx="64294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la</a:t>
            </a:r>
            <a:endParaRPr lang="it-IT" sz="1400" dirty="0">
              <a:solidFill>
                <a:schemeClr val="accent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42844" y="1000108"/>
            <a:ext cx="1357322" cy="14287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u="sng" dirty="0" smtClean="0">
                <a:solidFill>
                  <a:srgbClr val="FF0000"/>
                </a:solidFill>
              </a:rPr>
              <a:t>Negazione</a:t>
            </a:r>
            <a:r>
              <a:rPr lang="it-IT" sz="1400" dirty="0" smtClean="0">
                <a:solidFill>
                  <a:schemeClr val="accent1"/>
                </a:solidFill>
              </a:rPr>
              <a:t>  non comporta alcuna </a:t>
            </a:r>
            <a:r>
              <a:rPr lang="it-IT" sz="1400" u="sng" dirty="0" smtClean="0">
                <a:solidFill>
                  <a:srgbClr val="FF0000"/>
                </a:solidFill>
              </a:rPr>
              <a:t>conseguenza contraddittoria</a:t>
            </a:r>
            <a:endParaRPr lang="it-IT" sz="1400" u="sng" dirty="0">
              <a:solidFill>
                <a:srgbClr val="FF0000"/>
              </a:solidFill>
            </a:endParaRPr>
          </a:p>
        </p:txBody>
      </p:sp>
      <p:cxnSp>
        <p:nvCxnSpPr>
          <p:cNvPr id="9" name="Connettore 2 8"/>
          <p:cNvCxnSpPr/>
          <p:nvPr/>
        </p:nvCxnSpPr>
        <p:spPr>
          <a:xfrm rot="5400000">
            <a:off x="215076" y="2786058"/>
            <a:ext cx="713586" cy="79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428596" y="2500306"/>
            <a:ext cx="78581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Non nega</a:t>
            </a:r>
            <a:endParaRPr lang="it-IT" sz="1400" dirty="0">
              <a:solidFill>
                <a:schemeClr val="accent1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0" y="3143248"/>
            <a:ext cx="1643042" cy="10001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u="sng" dirty="0" smtClean="0">
                <a:solidFill>
                  <a:srgbClr val="FF0000"/>
                </a:solidFill>
              </a:rPr>
              <a:t>L’ esistenza </a:t>
            </a:r>
            <a:r>
              <a:rPr lang="it-IT" sz="1400" dirty="0" smtClean="0">
                <a:solidFill>
                  <a:schemeClr val="accent1"/>
                </a:solidFill>
              </a:rPr>
              <a:t>del soggetto ma solo l’ appartenenza</a:t>
            </a:r>
            <a:endParaRPr lang="it-IT" sz="1400" dirty="0">
              <a:solidFill>
                <a:schemeClr val="accent1"/>
              </a:solidFill>
            </a:endParaRPr>
          </a:p>
        </p:txBody>
      </p:sp>
      <p:cxnSp>
        <p:nvCxnSpPr>
          <p:cNvPr id="15" name="Connettore 2 14"/>
          <p:cNvCxnSpPr/>
          <p:nvPr/>
        </p:nvCxnSpPr>
        <p:spPr>
          <a:xfrm rot="10800000" flipV="1">
            <a:off x="2714612" y="1571612"/>
            <a:ext cx="642942" cy="42862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2214546" y="1428736"/>
            <a:ext cx="78581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La sua</a:t>
            </a:r>
            <a:endParaRPr lang="it-IT" sz="1400" dirty="0">
              <a:solidFill>
                <a:schemeClr val="accent1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1928794" y="2000240"/>
            <a:ext cx="1428760" cy="14287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u="sng" dirty="0" smtClean="0">
                <a:solidFill>
                  <a:srgbClr val="FF0000"/>
                </a:solidFill>
              </a:rPr>
              <a:t>Esigenza</a:t>
            </a:r>
            <a:r>
              <a:rPr lang="it-IT" sz="1400" dirty="0" smtClean="0">
                <a:solidFill>
                  <a:schemeClr val="accent1"/>
                </a:solidFill>
              </a:rPr>
              <a:t> è di stabilire </a:t>
            </a:r>
            <a:r>
              <a:rPr lang="it-IT" sz="1400" u="sng" dirty="0" smtClean="0">
                <a:solidFill>
                  <a:srgbClr val="FF0000"/>
                </a:solidFill>
              </a:rPr>
              <a:t>la corrispondenza tra realtà </a:t>
            </a:r>
          </a:p>
          <a:p>
            <a:pPr algn="ctr"/>
            <a:r>
              <a:rPr lang="it-IT" sz="1400" u="sng" dirty="0" smtClean="0">
                <a:solidFill>
                  <a:srgbClr val="FF0000"/>
                </a:solidFill>
              </a:rPr>
              <a:t>e verità</a:t>
            </a:r>
            <a:endParaRPr lang="it-IT" sz="1400" u="sng" dirty="0">
              <a:solidFill>
                <a:srgbClr val="FF0000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2143108" y="3500438"/>
            <a:ext cx="50006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ma</a:t>
            </a:r>
            <a:endParaRPr lang="it-IT" sz="1400" dirty="0">
              <a:solidFill>
                <a:schemeClr val="accent1"/>
              </a:solidFill>
            </a:endParaRPr>
          </a:p>
        </p:txBody>
      </p:sp>
      <p:cxnSp>
        <p:nvCxnSpPr>
          <p:cNvPr id="22" name="Connettore 2 21"/>
          <p:cNvCxnSpPr>
            <a:stCxn id="18" idx="2"/>
            <a:endCxn id="23" idx="0"/>
          </p:cNvCxnSpPr>
          <p:nvPr/>
        </p:nvCxnSpPr>
        <p:spPr>
          <a:xfrm rot="16200000" flipH="1">
            <a:off x="2428860" y="3643314"/>
            <a:ext cx="571504" cy="14287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/>
          <p:cNvSpPr/>
          <p:nvPr/>
        </p:nvSpPr>
        <p:spPr>
          <a:xfrm>
            <a:off x="2071670" y="4000504"/>
            <a:ext cx="1428760" cy="16430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La  corrispondenza </a:t>
            </a:r>
            <a:r>
              <a:rPr lang="it-IT" sz="1400" u="sng" dirty="0" smtClean="0">
                <a:solidFill>
                  <a:srgbClr val="FF0000"/>
                </a:solidFill>
              </a:rPr>
              <a:t>non è identica </a:t>
            </a:r>
            <a:r>
              <a:rPr lang="it-IT" sz="1400" dirty="0" smtClean="0">
                <a:solidFill>
                  <a:schemeClr val="accent1"/>
                </a:solidFill>
              </a:rPr>
              <a:t>perché basta mettere </a:t>
            </a:r>
            <a:r>
              <a:rPr lang="it-IT" sz="1400" u="sng" dirty="0" smtClean="0">
                <a:solidFill>
                  <a:srgbClr val="FF0000"/>
                </a:solidFill>
              </a:rPr>
              <a:t>un accento</a:t>
            </a:r>
            <a:r>
              <a:rPr lang="it-IT" sz="1400" dirty="0" smtClean="0">
                <a:solidFill>
                  <a:schemeClr val="accent1"/>
                </a:solidFill>
              </a:rPr>
              <a:t> su uno dei due termini</a:t>
            </a:r>
            <a:endParaRPr lang="it-IT" sz="1400" dirty="0">
              <a:solidFill>
                <a:schemeClr val="accent1"/>
              </a:solidFill>
            </a:endParaRPr>
          </a:p>
        </p:txBody>
      </p:sp>
      <p:cxnSp>
        <p:nvCxnSpPr>
          <p:cNvPr id="25" name="Connettore 2 24"/>
          <p:cNvCxnSpPr/>
          <p:nvPr/>
        </p:nvCxnSpPr>
        <p:spPr>
          <a:xfrm rot="16200000" flipH="1">
            <a:off x="4286248" y="2000240"/>
            <a:ext cx="785818" cy="21431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tangolo 26"/>
          <p:cNvSpPr/>
          <p:nvPr/>
        </p:nvSpPr>
        <p:spPr>
          <a:xfrm>
            <a:off x="3857620" y="1928802"/>
            <a:ext cx="78581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per</a:t>
            </a:r>
            <a:endParaRPr lang="it-IT" sz="1400" dirty="0">
              <a:solidFill>
                <a:schemeClr val="accent1"/>
              </a:solidFill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4286248" y="2500306"/>
            <a:ext cx="1214446" cy="8572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u="sng" dirty="0" smtClean="0">
                <a:solidFill>
                  <a:srgbClr val="FF0000"/>
                </a:solidFill>
              </a:rPr>
              <a:t>Scoprire</a:t>
            </a:r>
            <a:r>
              <a:rPr lang="it-IT" sz="1400" dirty="0" smtClean="0">
                <a:solidFill>
                  <a:schemeClr val="accent1"/>
                </a:solidFill>
              </a:rPr>
              <a:t> cosa sia l’ essere possiamo partire </a:t>
            </a:r>
            <a:endParaRPr lang="it-IT" sz="1400" dirty="0">
              <a:solidFill>
                <a:schemeClr val="accent1"/>
              </a:solidFill>
            </a:endParaRPr>
          </a:p>
        </p:txBody>
      </p:sp>
      <p:cxnSp>
        <p:nvCxnSpPr>
          <p:cNvPr id="31" name="Connettore 2 30"/>
          <p:cNvCxnSpPr/>
          <p:nvPr/>
        </p:nvCxnSpPr>
        <p:spPr>
          <a:xfrm rot="5400000">
            <a:off x="4071934" y="3643314"/>
            <a:ext cx="785818" cy="21431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 rot="16200000" flipH="1">
            <a:off x="4929190" y="3500438"/>
            <a:ext cx="785818" cy="50006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4572000" y="3571876"/>
            <a:ext cx="64294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da</a:t>
            </a:r>
            <a:endParaRPr lang="it-IT" sz="1400" dirty="0">
              <a:solidFill>
                <a:schemeClr val="accent1"/>
              </a:solidFill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3643306" y="4143380"/>
            <a:ext cx="1285884" cy="12858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u="sng" dirty="0" smtClean="0">
                <a:solidFill>
                  <a:srgbClr val="FF0000"/>
                </a:solidFill>
              </a:rPr>
              <a:t>La realtà </a:t>
            </a:r>
            <a:r>
              <a:rPr lang="it-IT" sz="1400" dirty="0" smtClean="0">
                <a:solidFill>
                  <a:schemeClr val="accent1"/>
                </a:solidFill>
              </a:rPr>
              <a:t>come appare e dichiarare veri e razionali solo i logoi</a:t>
            </a:r>
            <a:endParaRPr lang="it-IT" sz="1400" dirty="0">
              <a:solidFill>
                <a:schemeClr val="accent1"/>
              </a:solidFill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5429256" y="4143380"/>
            <a:ext cx="1643074" cy="1214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u="sng" dirty="0" smtClean="0">
                <a:solidFill>
                  <a:srgbClr val="FF0000"/>
                </a:solidFill>
              </a:rPr>
              <a:t>Il logos e  dalle sue regole</a:t>
            </a:r>
            <a:r>
              <a:rPr lang="it-IT" sz="1400" dirty="0" smtClean="0">
                <a:solidFill>
                  <a:schemeClr val="accent1"/>
                </a:solidFill>
              </a:rPr>
              <a:t> per dichiarare  solo ciò che corrisponde a tali regole</a:t>
            </a:r>
            <a:endParaRPr lang="it-IT" sz="1400" dirty="0">
              <a:solidFill>
                <a:schemeClr val="accent1"/>
              </a:solidFill>
            </a:endParaRPr>
          </a:p>
        </p:txBody>
      </p:sp>
      <p:cxnSp>
        <p:nvCxnSpPr>
          <p:cNvPr id="40" name="Connettore 2 39"/>
          <p:cNvCxnSpPr>
            <a:stCxn id="37" idx="2"/>
          </p:cNvCxnSpPr>
          <p:nvPr/>
        </p:nvCxnSpPr>
        <p:spPr>
          <a:xfrm rot="5400000">
            <a:off x="3964777" y="5750735"/>
            <a:ext cx="642942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tangolo 40"/>
          <p:cNvSpPr/>
          <p:nvPr/>
        </p:nvSpPr>
        <p:spPr>
          <a:xfrm>
            <a:off x="3214678" y="6072206"/>
            <a:ext cx="2571768" cy="6429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Le caratteristiche  </a:t>
            </a:r>
            <a:r>
              <a:rPr lang="it-IT" sz="1400" u="sng" dirty="0" smtClean="0">
                <a:solidFill>
                  <a:srgbClr val="FF0000"/>
                </a:solidFill>
              </a:rPr>
              <a:t>apparenti</a:t>
            </a:r>
            <a:r>
              <a:rPr lang="it-IT" sz="1400" dirty="0" smtClean="0">
                <a:solidFill>
                  <a:schemeClr val="accent1"/>
                </a:solidFill>
              </a:rPr>
              <a:t>, cioè che corrispondono all’ essere</a:t>
            </a:r>
            <a:endParaRPr lang="it-IT" sz="1400" dirty="0">
              <a:solidFill>
                <a:schemeClr val="accent1"/>
              </a:solidFill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4357686" y="5643578"/>
            <a:ext cx="121444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selezionando</a:t>
            </a:r>
            <a:endParaRPr lang="it-IT" sz="1400" dirty="0">
              <a:solidFill>
                <a:schemeClr val="accent1"/>
              </a:solidFill>
            </a:endParaRPr>
          </a:p>
        </p:txBody>
      </p:sp>
      <p:cxnSp>
        <p:nvCxnSpPr>
          <p:cNvPr id="44" name="Connettore 2 43"/>
          <p:cNvCxnSpPr/>
          <p:nvPr/>
        </p:nvCxnSpPr>
        <p:spPr>
          <a:xfrm>
            <a:off x="5786446" y="6357958"/>
            <a:ext cx="857256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tangolo 45"/>
          <p:cNvSpPr/>
          <p:nvPr/>
        </p:nvSpPr>
        <p:spPr>
          <a:xfrm>
            <a:off x="5715008" y="6000768"/>
            <a:ext cx="1143008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questo</a:t>
            </a:r>
            <a:endParaRPr lang="it-IT" sz="1400" dirty="0">
              <a:solidFill>
                <a:schemeClr val="accent1"/>
              </a:solidFill>
            </a:endParaRPr>
          </a:p>
        </p:txBody>
      </p:sp>
      <p:sp>
        <p:nvSpPr>
          <p:cNvPr id="52" name="Rettangolo 51"/>
          <p:cNvSpPr/>
          <p:nvPr/>
        </p:nvSpPr>
        <p:spPr>
          <a:xfrm>
            <a:off x="6643702" y="6000768"/>
            <a:ext cx="1143008" cy="6429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È il </a:t>
            </a:r>
            <a:r>
              <a:rPr lang="it-IT" sz="1400" u="sng" dirty="0" smtClean="0">
                <a:solidFill>
                  <a:srgbClr val="FF0000"/>
                </a:solidFill>
              </a:rPr>
              <a:t>metodo scelto </a:t>
            </a:r>
            <a:r>
              <a:rPr lang="it-IT" sz="1400" dirty="0" smtClean="0">
                <a:solidFill>
                  <a:schemeClr val="accent1"/>
                </a:solidFill>
              </a:rPr>
              <a:t>da Parmenide</a:t>
            </a:r>
            <a:endParaRPr lang="it-IT" sz="1400" dirty="0">
              <a:solidFill>
                <a:schemeClr val="accent1"/>
              </a:solidFill>
            </a:endParaRPr>
          </a:p>
        </p:txBody>
      </p:sp>
      <p:cxnSp>
        <p:nvCxnSpPr>
          <p:cNvPr id="54" name="Connettore 2 53"/>
          <p:cNvCxnSpPr/>
          <p:nvPr/>
        </p:nvCxnSpPr>
        <p:spPr>
          <a:xfrm rot="5400000" flipH="1" flipV="1">
            <a:off x="7215206" y="5500702"/>
            <a:ext cx="714380" cy="28575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tangolo 54"/>
          <p:cNvSpPr/>
          <p:nvPr/>
        </p:nvSpPr>
        <p:spPr>
          <a:xfrm>
            <a:off x="7715272" y="5500702"/>
            <a:ext cx="357190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e</a:t>
            </a:r>
            <a:endParaRPr lang="it-IT" sz="1400" dirty="0">
              <a:solidFill>
                <a:schemeClr val="accent1"/>
              </a:solidFill>
            </a:endParaRPr>
          </a:p>
        </p:txBody>
      </p:sp>
      <p:sp>
        <p:nvSpPr>
          <p:cNvPr id="56" name="Rettangolo 55"/>
          <p:cNvSpPr/>
          <p:nvPr/>
        </p:nvSpPr>
        <p:spPr>
          <a:xfrm>
            <a:off x="7358082" y="4500570"/>
            <a:ext cx="1357322" cy="7858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Da </a:t>
            </a:r>
            <a:r>
              <a:rPr lang="it-IT" sz="1400" u="sng" dirty="0" smtClean="0">
                <a:solidFill>
                  <a:srgbClr val="FF0000"/>
                </a:solidFill>
              </a:rPr>
              <a:t>Copernico</a:t>
            </a:r>
            <a:r>
              <a:rPr lang="it-IT" sz="1400" dirty="0" smtClean="0">
                <a:solidFill>
                  <a:schemeClr val="accent1"/>
                </a:solidFill>
              </a:rPr>
              <a:t> e </a:t>
            </a:r>
            <a:r>
              <a:rPr lang="it-IT" sz="1400" u="sng" dirty="0" smtClean="0">
                <a:solidFill>
                  <a:srgbClr val="FF0000"/>
                </a:solidFill>
              </a:rPr>
              <a:t>Galileo</a:t>
            </a:r>
            <a:r>
              <a:rPr lang="it-IT" sz="1400" dirty="0" smtClean="0">
                <a:solidFill>
                  <a:schemeClr val="accent1"/>
                </a:solidFill>
              </a:rPr>
              <a:t> usato per la scienza</a:t>
            </a:r>
            <a:endParaRPr lang="it-IT" sz="1400" dirty="0">
              <a:solidFill>
                <a:schemeClr val="accent1"/>
              </a:solidFill>
            </a:endParaRPr>
          </a:p>
        </p:txBody>
      </p:sp>
      <p:cxnSp>
        <p:nvCxnSpPr>
          <p:cNvPr id="33" name="Connettore 2 32"/>
          <p:cNvCxnSpPr>
            <a:stCxn id="56" idx="0"/>
          </p:cNvCxnSpPr>
          <p:nvPr/>
        </p:nvCxnSpPr>
        <p:spPr>
          <a:xfrm rot="16200000" flipV="1">
            <a:off x="7697413" y="4161239"/>
            <a:ext cx="642942" cy="3571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tangolo 34"/>
          <p:cNvSpPr/>
          <p:nvPr/>
        </p:nvSpPr>
        <p:spPr>
          <a:xfrm>
            <a:off x="8001024" y="4143380"/>
            <a:ext cx="785818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I quali</a:t>
            </a:r>
            <a:endParaRPr lang="it-IT" sz="1400" dirty="0">
              <a:solidFill>
                <a:schemeClr val="accent1"/>
              </a:solidFill>
            </a:endParaRPr>
          </a:p>
        </p:txBody>
      </p:sp>
      <p:sp>
        <p:nvSpPr>
          <p:cNvPr id="49" name="Rettangolo 48"/>
          <p:cNvSpPr/>
          <p:nvPr/>
        </p:nvSpPr>
        <p:spPr>
          <a:xfrm>
            <a:off x="6858016" y="2571744"/>
            <a:ext cx="1928826" cy="12858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Grazie a </a:t>
            </a:r>
            <a:r>
              <a:rPr lang="it-IT" sz="1400" u="sng" dirty="0" smtClean="0">
                <a:solidFill>
                  <a:srgbClr val="FF0000"/>
                </a:solidFill>
              </a:rPr>
              <a:t>precisi ragionamenti </a:t>
            </a:r>
            <a:r>
              <a:rPr lang="it-IT" sz="1400" dirty="0" smtClean="0">
                <a:solidFill>
                  <a:schemeClr val="accent1"/>
                </a:solidFill>
              </a:rPr>
              <a:t>hanno provato </a:t>
            </a:r>
            <a:r>
              <a:rPr lang="it-IT" sz="1400" u="sng" dirty="0" smtClean="0">
                <a:solidFill>
                  <a:srgbClr val="FF0000"/>
                </a:solidFill>
              </a:rPr>
              <a:t>contro le apparenze</a:t>
            </a:r>
            <a:r>
              <a:rPr lang="it-IT" sz="1400" dirty="0" smtClean="0">
                <a:solidFill>
                  <a:schemeClr val="accent1"/>
                </a:solidFill>
              </a:rPr>
              <a:t> che la terra gira e il sole è immobile</a:t>
            </a:r>
            <a:endParaRPr lang="it-IT" sz="1400" dirty="0">
              <a:solidFill>
                <a:schemeClr val="accent1"/>
              </a:solidFill>
            </a:endParaRPr>
          </a:p>
        </p:txBody>
      </p:sp>
      <p:sp>
        <p:nvSpPr>
          <p:cNvPr id="53" name="Rettangolo 52"/>
          <p:cNvSpPr/>
          <p:nvPr/>
        </p:nvSpPr>
        <p:spPr>
          <a:xfrm>
            <a:off x="2143108" y="5929330"/>
            <a:ext cx="100013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dedusse</a:t>
            </a:r>
            <a:endParaRPr lang="it-IT" sz="1400" dirty="0">
              <a:solidFill>
                <a:schemeClr val="accent1"/>
              </a:solidFill>
            </a:endParaRPr>
          </a:p>
        </p:txBody>
      </p:sp>
      <p:sp>
        <p:nvSpPr>
          <p:cNvPr id="57" name="Rettangolo 56"/>
          <p:cNvSpPr/>
          <p:nvPr/>
        </p:nvSpPr>
        <p:spPr>
          <a:xfrm>
            <a:off x="0" y="5143512"/>
            <a:ext cx="2000232" cy="15716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Che la corretta comprensione della realtà è resa possibile più da un </a:t>
            </a:r>
            <a:r>
              <a:rPr lang="it-IT" sz="1400" u="sng" dirty="0" smtClean="0">
                <a:solidFill>
                  <a:srgbClr val="FF0000"/>
                </a:solidFill>
              </a:rPr>
              <a:t>corretto uso della ragione </a:t>
            </a:r>
            <a:r>
              <a:rPr lang="it-IT" sz="1400" dirty="0" smtClean="0">
                <a:solidFill>
                  <a:schemeClr val="accent1"/>
                </a:solidFill>
              </a:rPr>
              <a:t>che da una raccolta di apparenze</a:t>
            </a:r>
            <a:endParaRPr lang="it-IT" sz="1400" dirty="0">
              <a:solidFill>
                <a:schemeClr val="accent1"/>
              </a:solidFill>
            </a:endParaRPr>
          </a:p>
        </p:txBody>
      </p:sp>
      <p:cxnSp>
        <p:nvCxnSpPr>
          <p:cNvPr id="59" name="Connettore 2 58"/>
          <p:cNvCxnSpPr>
            <a:stCxn id="41" idx="1"/>
          </p:cNvCxnSpPr>
          <p:nvPr/>
        </p:nvCxnSpPr>
        <p:spPr>
          <a:xfrm rot="10800000">
            <a:off x="2000232" y="6286521"/>
            <a:ext cx="1214446" cy="10715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65"/>
          <p:cNvCxnSpPr/>
          <p:nvPr/>
        </p:nvCxnSpPr>
        <p:spPr>
          <a:xfrm rot="5400000" flipH="1" flipV="1">
            <a:off x="5857884" y="1500174"/>
            <a:ext cx="857256" cy="42862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/>
          <p:cNvCxnSpPr/>
          <p:nvPr/>
        </p:nvCxnSpPr>
        <p:spPr>
          <a:xfrm>
            <a:off x="5214942" y="1643050"/>
            <a:ext cx="714380" cy="50006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ttangolo 68"/>
          <p:cNvSpPr/>
          <p:nvPr/>
        </p:nvSpPr>
        <p:spPr>
          <a:xfrm>
            <a:off x="4929190" y="1785926"/>
            <a:ext cx="78581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critica</a:t>
            </a:r>
            <a:endParaRPr lang="it-IT" sz="1400" dirty="0">
              <a:solidFill>
                <a:schemeClr val="accent1"/>
              </a:solidFill>
            </a:endParaRPr>
          </a:p>
        </p:txBody>
      </p:sp>
      <p:sp>
        <p:nvSpPr>
          <p:cNvPr id="70" name="Rettangolo 69"/>
          <p:cNvSpPr/>
          <p:nvPr/>
        </p:nvSpPr>
        <p:spPr>
          <a:xfrm>
            <a:off x="5715008" y="2143116"/>
            <a:ext cx="1000132" cy="9286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Il modo di </a:t>
            </a:r>
            <a:r>
              <a:rPr lang="it-IT" sz="1400" u="sng" dirty="0" smtClean="0">
                <a:solidFill>
                  <a:srgbClr val="FF0000"/>
                </a:solidFill>
              </a:rPr>
              <a:t>ragionare comune</a:t>
            </a:r>
            <a:endParaRPr lang="it-IT" sz="1400" u="sng" dirty="0">
              <a:solidFill>
                <a:srgbClr val="FF0000"/>
              </a:solidFill>
            </a:endParaRPr>
          </a:p>
        </p:txBody>
      </p:sp>
      <p:sp>
        <p:nvSpPr>
          <p:cNvPr id="74" name="Rettangolo 73"/>
          <p:cNvSpPr/>
          <p:nvPr/>
        </p:nvSpPr>
        <p:spPr>
          <a:xfrm>
            <a:off x="5786446" y="1571612"/>
            <a:ext cx="57150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Per cui</a:t>
            </a:r>
            <a:endParaRPr lang="it-IT" sz="1400" dirty="0">
              <a:solidFill>
                <a:schemeClr val="accent1"/>
              </a:solidFill>
            </a:endParaRPr>
          </a:p>
        </p:txBody>
      </p:sp>
      <p:sp>
        <p:nvSpPr>
          <p:cNvPr id="75" name="Rettangolo 74"/>
          <p:cNvSpPr/>
          <p:nvPr/>
        </p:nvSpPr>
        <p:spPr>
          <a:xfrm>
            <a:off x="6286512" y="642918"/>
            <a:ext cx="1214446" cy="6429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La </a:t>
            </a:r>
            <a:r>
              <a:rPr lang="it-IT" sz="1400" u="sng" dirty="0" smtClean="0">
                <a:solidFill>
                  <a:srgbClr val="FF0000"/>
                </a:solidFill>
              </a:rPr>
              <a:t>Doxa</a:t>
            </a:r>
            <a:r>
              <a:rPr lang="it-IT" sz="1400" dirty="0" smtClean="0">
                <a:solidFill>
                  <a:schemeClr val="accent1"/>
                </a:solidFill>
              </a:rPr>
              <a:t> è l’ </a:t>
            </a:r>
            <a:r>
              <a:rPr lang="it-IT" sz="1400" u="sng" dirty="0" smtClean="0">
                <a:solidFill>
                  <a:srgbClr val="FF0000"/>
                </a:solidFill>
              </a:rPr>
              <a:t>opinione</a:t>
            </a:r>
            <a:endParaRPr lang="it-IT" sz="1400" u="sng" dirty="0">
              <a:solidFill>
                <a:srgbClr val="FF0000"/>
              </a:solidFill>
            </a:endParaRPr>
          </a:p>
        </p:txBody>
      </p:sp>
      <p:cxnSp>
        <p:nvCxnSpPr>
          <p:cNvPr id="77" name="Connettore 2 76"/>
          <p:cNvCxnSpPr>
            <a:stCxn id="75" idx="2"/>
          </p:cNvCxnSpPr>
          <p:nvPr/>
        </p:nvCxnSpPr>
        <p:spPr>
          <a:xfrm rot="16200000" flipH="1">
            <a:off x="7018751" y="1160843"/>
            <a:ext cx="357190" cy="607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ttangolo 77"/>
          <p:cNvSpPr/>
          <p:nvPr/>
        </p:nvSpPr>
        <p:spPr>
          <a:xfrm>
            <a:off x="7215206" y="1357298"/>
            <a:ext cx="500066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che</a:t>
            </a:r>
            <a:endParaRPr lang="it-IT" sz="1400" dirty="0">
              <a:solidFill>
                <a:schemeClr val="accent1"/>
              </a:solidFill>
            </a:endParaRPr>
          </a:p>
        </p:txBody>
      </p:sp>
      <p:sp>
        <p:nvSpPr>
          <p:cNvPr id="79" name="Rettangolo 78"/>
          <p:cNvSpPr/>
          <p:nvPr/>
        </p:nvSpPr>
        <p:spPr>
          <a:xfrm>
            <a:off x="7143768" y="1643050"/>
            <a:ext cx="1857388" cy="6429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1"/>
                </a:solidFill>
              </a:rPr>
              <a:t>Esiste anche se </a:t>
            </a:r>
            <a:r>
              <a:rPr lang="it-IT" sz="1400" u="sng" dirty="0" smtClean="0">
                <a:solidFill>
                  <a:srgbClr val="FF0000"/>
                </a:solidFill>
              </a:rPr>
              <a:t>non </a:t>
            </a:r>
            <a:r>
              <a:rPr lang="it-IT" sz="1400" dirty="0" smtClean="0">
                <a:solidFill>
                  <a:schemeClr val="accent1"/>
                </a:solidFill>
              </a:rPr>
              <a:t>possiamo farne </a:t>
            </a:r>
            <a:r>
              <a:rPr lang="it-IT" sz="1400" u="sng" dirty="0" smtClean="0">
                <a:solidFill>
                  <a:srgbClr val="FF0000"/>
                </a:solidFill>
              </a:rPr>
              <a:t>affidamento</a:t>
            </a:r>
            <a:endParaRPr lang="it-IT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3.gstatic.com/images?q=tbn:eSKjrvxulPSzFM:http://1.bp.blogspot.com/_zxiGxYmv9Jw/Rrr0AmQG8jI/AAAAAAAAAHY/W8VYd2AEi5M/s320/Zen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42852"/>
            <a:ext cx="1928826" cy="1357322"/>
          </a:xfrm>
          <a:prstGeom prst="rect">
            <a:avLst/>
          </a:prstGeom>
          <a:noFill/>
        </p:spPr>
      </p:pic>
      <p:sp>
        <p:nvSpPr>
          <p:cNvPr id="4" name="Ovale 3"/>
          <p:cNvSpPr/>
          <p:nvPr/>
        </p:nvSpPr>
        <p:spPr>
          <a:xfrm>
            <a:off x="2428860" y="285728"/>
            <a:ext cx="3571900" cy="1143008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Zenone</a:t>
            </a:r>
            <a:endParaRPr lang="it-IT" sz="3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Connettore 2 5"/>
          <p:cNvCxnSpPr/>
          <p:nvPr/>
        </p:nvCxnSpPr>
        <p:spPr>
          <a:xfrm rot="10800000" flipV="1">
            <a:off x="1571604" y="1000108"/>
            <a:ext cx="92869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214282" y="1214422"/>
            <a:ext cx="1357322" cy="1214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Il </a:t>
            </a:r>
            <a:r>
              <a:rPr lang="it-IT" sz="1400" u="sng" dirty="0" smtClean="0">
                <a:solidFill>
                  <a:srgbClr val="FF0000"/>
                </a:solidFill>
              </a:rPr>
              <a:t>pensiero</a:t>
            </a:r>
            <a:r>
              <a:rPr lang="it-IT" sz="1400" dirty="0" smtClean="0">
                <a:solidFill>
                  <a:schemeClr val="tx1"/>
                </a:solidFill>
              </a:rPr>
              <a:t> di Parmenide con un </a:t>
            </a:r>
            <a:r>
              <a:rPr lang="it-IT" sz="1400" u="sng" dirty="0" smtClean="0">
                <a:solidFill>
                  <a:srgbClr val="FF0000"/>
                </a:solidFill>
              </a:rPr>
              <a:t>metodo originale</a:t>
            </a:r>
            <a:endParaRPr lang="it-IT" sz="1400" u="sng" dirty="0">
              <a:solidFill>
                <a:srgbClr val="FF0000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500166" y="785794"/>
            <a:ext cx="85725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difende</a:t>
            </a:r>
            <a:endParaRPr lang="it-IT" sz="1400" dirty="0">
              <a:solidFill>
                <a:schemeClr val="tx1"/>
              </a:solidFill>
            </a:endParaRPr>
          </a:p>
        </p:txBody>
      </p:sp>
      <p:cxnSp>
        <p:nvCxnSpPr>
          <p:cNvPr id="17" name="Connettore 2 16"/>
          <p:cNvCxnSpPr/>
          <p:nvPr/>
        </p:nvCxnSpPr>
        <p:spPr>
          <a:xfrm rot="5400000">
            <a:off x="339297" y="2803919"/>
            <a:ext cx="785820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857224" y="2500306"/>
            <a:ext cx="107157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assumendo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214282" y="3214686"/>
            <a:ext cx="1214446" cy="1357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u="sng" dirty="0" smtClean="0">
                <a:solidFill>
                  <a:srgbClr val="FF0000"/>
                </a:solidFill>
              </a:rPr>
              <a:t>Le premesse </a:t>
            </a:r>
            <a:r>
              <a:rPr lang="it-IT" sz="1400" dirty="0" smtClean="0">
                <a:solidFill>
                  <a:schemeClr val="tx1"/>
                </a:solidFill>
              </a:rPr>
              <a:t>dei ragionamenti dei suoi avversari</a:t>
            </a:r>
            <a:endParaRPr lang="it-IT" sz="1400" dirty="0">
              <a:solidFill>
                <a:schemeClr val="tx1"/>
              </a:solidFill>
            </a:endParaRPr>
          </a:p>
        </p:txBody>
      </p:sp>
      <p:cxnSp>
        <p:nvCxnSpPr>
          <p:cNvPr id="23" name="Connettore 2 22"/>
          <p:cNvCxnSpPr/>
          <p:nvPr/>
        </p:nvCxnSpPr>
        <p:spPr>
          <a:xfrm rot="5400000">
            <a:off x="250795" y="4964123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714348" y="4714884"/>
            <a:ext cx="57150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per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142844" y="5357826"/>
            <a:ext cx="1357322" cy="6429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Evidenziare le </a:t>
            </a:r>
            <a:r>
              <a:rPr lang="it-IT" sz="1400" u="sng" dirty="0" smtClean="0">
                <a:solidFill>
                  <a:srgbClr val="FF0000"/>
                </a:solidFill>
              </a:rPr>
              <a:t>conseguenze contraddittorie</a:t>
            </a:r>
            <a:endParaRPr lang="it-IT" sz="1400" u="sng" dirty="0">
              <a:solidFill>
                <a:srgbClr val="FF0000"/>
              </a:solidFill>
            </a:endParaRPr>
          </a:p>
        </p:txBody>
      </p:sp>
      <p:cxnSp>
        <p:nvCxnSpPr>
          <p:cNvPr id="27" name="Connettore 2 26"/>
          <p:cNvCxnSpPr>
            <a:endCxn id="31" idx="1"/>
          </p:cNvCxnSpPr>
          <p:nvPr/>
        </p:nvCxnSpPr>
        <p:spPr>
          <a:xfrm flipV="1">
            <a:off x="1393007" y="5893611"/>
            <a:ext cx="607225" cy="107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tangolo 28"/>
          <p:cNvSpPr/>
          <p:nvPr/>
        </p:nvSpPr>
        <p:spPr>
          <a:xfrm>
            <a:off x="1428728" y="6072206"/>
            <a:ext cx="4860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 smtClean="0"/>
              <a:t>così</a:t>
            </a:r>
            <a:endParaRPr lang="it-IT" sz="1400" dirty="0"/>
          </a:p>
        </p:txBody>
      </p:sp>
      <p:sp>
        <p:nvSpPr>
          <p:cNvPr id="31" name="Rettangolo 30"/>
          <p:cNvSpPr/>
          <p:nvPr/>
        </p:nvSpPr>
        <p:spPr>
          <a:xfrm>
            <a:off x="2000232" y="5072074"/>
            <a:ext cx="2143140" cy="16430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Per gli antichi fu l’ inventore della</a:t>
            </a:r>
            <a:r>
              <a:rPr lang="it-IT" sz="1400" u="sng" dirty="0" smtClean="0">
                <a:solidFill>
                  <a:srgbClr val="FF0000"/>
                </a:solidFill>
              </a:rPr>
              <a:t> Dialettica</a:t>
            </a:r>
            <a:r>
              <a:rPr lang="it-IT" sz="1400" dirty="0" smtClean="0">
                <a:solidFill>
                  <a:schemeClr val="tx1"/>
                </a:solidFill>
              </a:rPr>
              <a:t>, cioè un metodo che non analizza la realtà ma le affermazioni che sono state fatte o si possono fare</a:t>
            </a:r>
            <a:endParaRPr lang="it-IT" sz="1400" dirty="0">
              <a:solidFill>
                <a:schemeClr val="tx1"/>
              </a:solidFill>
            </a:endParaRPr>
          </a:p>
        </p:txBody>
      </p:sp>
      <p:cxnSp>
        <p:nvCxnSpPr>
          <p:cNvPr id="39" name="Connettore 2 38"/>
          <p:cNvCxnSpPr>
            <a:stCxn id="4" idx="3"/>
          </p:cNvCxnSpPr>
          <p:nvPr/>
        </p:nvCxnSpPr>
        <p:spPr>
          <a:xfrm rot="5400000">
            <a:off x="2570993" y="1404966"/>
            <a:ext cx="524580" cy="2373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tangolo 39"/>
          <p:cNvSpPr/>
          <p:nvPr/>
        </p:nvSpPr>
        <p:spPr>
          <a:xfrm>
            <a:off x="2071670" y="1285860"/>
            <a:ext cx="85725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usa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2000232" y="1785926"/>
            <a:ext cx="1714512" cy="714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Dei </a:t>
            </a:r>
            <a:r>
              <a:rPr lang="it-IT" sz="1400" u="sng" dirty="0" smtClean="0">
                <a:solidFill>
                  <a:srgbClr val="FF0000"/>
                </a:solidFill>
              </a:rPr>
              <a:t>paradossi</a:t>
            </a:r>
            <a:r>
              <a:rPr lang="it-IT" sz="1400" dirty="0" smtClean="0">
                <a:solidFill>
                  <a:schemeClr val="tx1"/>
                </a:solidFill>
              </a:rPr>
              <a:t>, contrari all’ opinione</a:t>
            </a:r>
            <a:endParaRPr lang="it-IT" sz="1400" dirty="0">
              <a:solidFill>
                <a:schemeClr val="tx1"/>
              </a:solidFill>
            </a:endParaRPr>
          </a:p>
        </p:txBody>
      </p:sp>
      <p:cxnSp>
        <p:nvCxnSpPr>
          <p:cNvPr id="43" name="Connettore 2 42"/>
          <p:cNvCxnSpPr/>
          <p:nvPr/>
        </p:nvCxnSpPr>
        <p:spPr>
          <a:xfrm rot="5400000">
            <a:off x="2464579" y="275033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tangolo 43"/>
          <p:cNvSpPr/>
          <p:nvPr/>
        </p:nvSpPr>
        <p:spPr>
          <a:xfrm>
            <a:off x="2178374" y="2571744"/>
            <a:ext cx="433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 smtClean="0"/>
              <a:t>per</a:t>
            </a:r>
            <a:endParaRPr lang="it-IT" sz="1400" dirty="0"/>
          </a:p>
        </p:txBody>
      </p:sp>
      <p:sp>
        <p:nvSpPr>
          <p:cNvPr id="45" name="Rettangolo 44"/>
          <p:cNvSpPr/>
          <p:nvPr/>
        </p:nvSpPr>
        <p:spPr>
          <a:xfrm>
            <a:off x="2071670" y="3000372"/>
            <a:ext cx="1285884" cy="16430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Mettere in luce le </a:t>
            </a:r>
            <a:r>
              <a:rPr lang="it-IT" sz="1400" u="sng" dirty="0" smtClean="0">
                <a:solidFill>
                  <a:srgbClr val="FF0000"/>
                </a:solidFill>
              </a:rPr>
              <a:t>conseguenze paradossali </a:t>
            </a:r>
            <a:r>
              <a:rPr lang="it-IT" sz="1400" dirty="0" smtClean="0">
                <a:solidFill>
                  <a:schemeClr val="tx1"/>
                </a:solidFill>
              </a:rPr>
              <a:t>che derivano dalle critiche a Parmenide</a:t>
            </a:r>
            <a:endParaRPr lang="it-IT" sz="1400" dirty="0">
              <a:solidFill>
                <a:schemeClr val="tx1"/>
              </a:solidFill>
            </a:endParaRPr>
          </a:p>
        </p:txBody>
      </p:sp>
      <p:cxnSp>
        <p:nvCxnSpPr>
          <p:cNvPr id="47" name="Connettore 2 46"/>
          <p:cNvCxnSpPr/>
          <p:nvPr/>
        </p:nvCxnSpPr>
        <p:spPr>
          <a:xfrm>
            <a:off x="3357554" y="4071942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tangolo 47"/>
          <p:cNvSpPr/>
          <p:nvPr/>
        </p:nvSpPr>
        <p:spPr>
          <a:xfrm>
            <a:off x="3500430" y="3643314"/>
            <a:ext cx="433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 smtClean="0"/>
              <a:t>per</a:t>
            </a:r>
            <a:endParaRPr lang="it-IT" sz="1400" dirty="0"/>
          </a:p>
        </p:txBody>
      </p:sp>
      <p:sp>
        <p:nvSpPr>
          <p:cNvPr id="49" name="Rettangolo 48"/>
          <p:cNvSpPr/>
          <p:nvPr/>
        </p:nvSpPr>
        <p:spPr>
          <a:xfrm>
            <a:off x="4000496" y="3357562"/>
            <a:ext cx="1428760" cy="15716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Esempio  era </a:t>
            </a:r>
            <a:r>
              <a:rPr lang="it-IT" sz="1400" u="sng" dirty="0" smtClean="0">
                <a:solidFill>
                  <a:srgbClr val="FF0000"/>
                </a:solidFill>
              </a:rPr>
              <a:t>contrario al senso comune </a:t>
            </a:r>
            <a:r>
              <a:rPr lang="it-IT" sz="1400" dirty="0" smtClean="0">
                <a:solidFill>
                  <a:schemeClr val="tx1"/>
                </a:solidFill>
              </a:rPr>
              <a:t>che l’ essere fosse immobile e uno</a:t>
            </a:r>
            <a:endParaRPr lang="it-IT" sz="1400" dirty="0">
              <a:solidFill>
                <a:schemeClr val="tx1"/>
              </a:solidFill>
            </a:endParaRPr>
          </a:p>
        </p:txBody>
      </p:sp>
      <p:cxnSp>
        <p:nvCxnSpPr>
          <p:cNvPr id="51" name="Connettore 2 50"/>
          <p:cNvCxnSpPr/>
          <p:nvPr/>
        </p:nvCxnSpPr>
        <p:spPr>
          <a:xfrm rot="5400000">
            <a:off x="4464843" y="5322107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tangolo 51"/>
          <p:cNvSpPr/>
          <p:nvPr/>
        </p:nvSpPr>
        <p:spPr>
          <a:xfrm>
            <a:off x="4786314" y="5000636"/>
            <a:ext cx="100013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elaborò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53" name="Rettangolo 52"/>
          <p:cNvSpPr/>
          <p:nvPr/>
        </p:nvSpPr>
        <p:spPr>
          <a:xfrm>
            <a:off x="4357686" y="5715016"/>
            <a:ext cx="1571636" cy="10001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u="sng" dirty="0" smtClean="0">
                <a:solidFill>
                  <a:srgbClr val="FF0000"/>
                </a:solidFill>
              </a:rPr>
              <a:t>Alcuni paradossi </a:t>
            </a:r>
            <a:r>
              <a:rPr lang="it-IT" sz="1400" dirty="0" smtClean="0">
                <a:solidFill>
                  <a:schemeClr val="tx1"/>
                </a:solidFill>
              </a:rPr>
              <a:t>, il più famoso è quello di </a:t>
            </a:r>
            <a:r>
              <a:rPr lang="it-IT" sz="1400" u="sng" dirty="0" smtClean="0">
                <a:solidFill>
                  <a:srgbClr val="FF0000"/>
                </a:solidFill>
              </a:rPr>
              <a:t>Achille con la tartaruga</a:t>
            </a:r>
            <a:endParaRPr lang="it-IT" sz="1400" u="sng" dirty="0">
              <a:solidFill>
                <a:srgbClr val="FF0000"/>
              </a:solidFill>
            </a:endParaRPr>
          </a:p>
        </p:txBody>
      </p:sp>
      <p:cxnSp>
        <p:nvCxnSpPr>
          <p:cNvPr id="55" name="Connettore 2 54"/>
          <p:cNvCxnSpPr/>
          <p:nvPr/>
        </p:nvCxnSpPr>
        <p:spPr>
          <a:xfrm>
            <a:off x="4786314" y="1428736"/>
            <a:ext cx="135732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tangolo 55"/>
          <p:cNvSpPr/>
          <p:nvPr/>
        </p:nvSpPr>
        <p:spPr>
          <a:xfrm>
            <a:off x="5429256" y="1357298"/>
            <a:ext cx="150019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Lo scopo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57" name="Rettangolo 56"/>
          <p:cNvSpPr/>
          <p:nvPr/>
        </p:nvSpPr>
        <p:spPr>
          <a:xfrm>
            <a:off x="5929322" y="1928802"/>
            <a:ext cx="1643074" cy="1357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Del suo pensiero era quello di mostrare </a:t>
            </a:r>
            <a:r>
              <a:rPr lang="it-IT" sz="1400" u="sng" dirty="0" smtClean="0">
                <a:solidFill>
                  <a:srgbClr val="FF0000"/>
                </a:solidFill>
              </a:rPr>
              <a:t>lo scontro tra l’ esperienza</a:t>
            </a:r>
            <a:r>
              <a:rPr lang="it-IT" sz="1400" dirty="0" smtClean="0">
                <a:solidFill>
                  <a:schemeClr val="tx1"/>
                </a:solidFill>
              </a:rPr>
              <a:t> e </a:t>
            </a:r>
            <a:r>
              <a:rPr lang="it-IT" sz="1400" u="sng" dirty="0" smtClean="0">
                <a:solidFill>
                  <a:srgbClr val="FF0000"/>
                </a:solidFill>
              </a:rPr>
              <a:t>le esigenze teoriche</a:t>
            </a:r>
            <a:endParaRPr lang="it-IT" sz="1400" u="sng" dirty="0">
              <a:solidFill>
                <a:srgbClr val="FF0000"/>
              </a:solidFill>
            </a:endParaRPr>
          </a:p>
        </p:txBody>
      </p:sp>
      <p:cxnSp>
        <p:nvCxnSpPr>
          <p:cNvPr id="59" name="Connettore 2 58"/>
          <p:cNvCxnSpPr/>
          <p:nvPr/>
        </p:nvCxnSpPr>
        <p:spPr>
          <a:xfrm rot="5400000">
            <a:off x="6608777" y="3678239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tangolo 59"/>
          <p:cNvSpPr/>
          <p:nvPr/>
        </p:nvSpPr>
        <p:spPr>
          <a:xfrm>
            <a:off x="5715008" y="3429000"/>
            <a:ext cx="128588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ricavandone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61" name="Rettangolo 60"/>
          <p:cNvSpPr/>
          <p:nvPr/>
        </p:nvSpPr>
        <p:spPr>
          <a:xfrm>
            <a:off x="6286512" y="4071942"/>
            <a:ext cx="1571636" cy="1357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Che la </a:t>
            </a:r>
            <a:r>
              <a:rPr lang="it-IT" sz="1400" u="sng" dirty="0" smtClean="0">
                <a:solidFill>
                  <a:srgbClr val="FF0000"/>
                </a:solidFill>
              </a:rPr>
              <a:t>realtà sensibile non </a:t>
            </a:r>
            <a:r>
              <a:rPr lang="it-IT" sz="1400" dirty="0" smtClean="0">
                <a:solidFill>
                  <a:schemeClr val="tx1"/>
                </a:solidFill>
              </a:rPr>
              <a:t>è comprensibile </a:t>
            </a:r>
            <a:r>
              <a:rPr lang="it-IT" sz="1400" u="sng" dirty="0" smtClean="0">
                <a:solidFill>
                  <a:srgbClr val="FF0000"/>
                </a:solidFill>
              </a:rPr>
              <a:t>razionalmente</a:t>
            </a:r>
            <a:endParaRPr lang="it-IT" sz="14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e 6"/>
          <p:cNvSpPr/>
          <p:nvPr/>
        </p:nvSpPr>
        <p:spPr>
          <a:xfrm>
            <a:off x="2643174" y="428604"/>
            <a:ext cx="3571900" cy="1143008"/>
          </a:xfrm>
          <a:prstGeom prst="ellipse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Melisso</a:t>
            </a:r>
            <a:endParaRPr lang="it-IT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Connettore 2 8"/>
          <p:cNvCxnSpPr/>
          <p:nvPr/>
        </p:nvCxnSpPr>
        <p:spPr>
          <a:xfrm rot="10800000" flipV="1">
            <a:off x="1500166" y="1142984"/>
            <a:ext cx="1143008" cy="5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214282" y="1714488"/>
            <a:ext cx="1357322" cy="11430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u="sng" dirty="0" smtClean="0">
                <a:solidFill>
                  <a:srgbClr val="FF0000"/>
                </a:solidFill>
              </a:rPr>
              <a:t>L’eternità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dell’ essere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142976" y="857232"/>
            <a:ext cx="135732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dimostra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857224" y="2857496"/>
            <a:ext cx="1857388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Affermando 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16" name="Connettore 2 15"/>
          <p:cNvCxnSpPr/>
          <p:nvPr/>
        </p:nvCxnSpPr>
        <p:spPr>
          <a:xfrm rot="5400000">
            <a:off x="392877" y="3464719"/>
            <a:ext cx="121444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285720" y="4071942"/>
            <a:ext cx="2643206" cy="20717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Che se fosse generato prima di essere qualcosa sarebbe stato nulla, ma ciò è impossibile, perché dal </a:t>
            </a:r>
            <a:r>
              <a:rPr lang="it-IT" u="sng" dirty="0" smtClean="0">
                <a:solidFill>
                  <a:srgbClr val="FF0000"/>
                </a:solidFill>
              </a:rPr>
              <a:t>nulla</a:t>
            </a:r>
            <a:r>
              <a:rPr lang="it-IT" dirty="0" smtClean="0">
                <a:solidFill>
                  <a:schemeClr val="bg1"/>
                </a:solidFill>
              </a:rPr>
              <a:t>  </a:t>
            </a:r>
            <a:r>
              <a:rPr lang="it-IT" u="sng" dirty="0" smtClean="0">
                <a:solidFill>
                  <a:srgbClr val="FF0000"/>
                </a:solidFill>
              </a:rPr>
              <a:t>nasce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u="sng" dirty="0" smtClean="0">
                <a:solidFill>
                  <a:srgbClr val="FF0000"/>
                </a:solidFill>
              </a:rPr>
              <a:t>nulla</a:t>
            </a:r>
            <a:endParaRPr lang="it-IT" u="sng" dirty="0">
              <a:solidFill>
                <a:srgbClr val="FF0000"/>
              </a:solidFill>
            </a:endParaRPr>
          </a:p>
        </p:txBody>
      </p:sp>
      <p:cxnSp>
        <p:nvCxnSpPr>
          <p:cNvPr id="21" name="Connettore 2 20"/>
          <p:cNvCxnSpPr/>
          <p:nvPr/>
        </p:nvCxnSpPr>
        <p:spPr>
          <a:xfrm>
            <a:off x="2928926" y="4929198"/>
            <a:ext cx="164307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4572000" y="4214818"/>
            <a:ext cx="2714644" cy="1214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L’ essere è </a:t>
            </a:r>
            <a:r>
              <a:rPr lang="it-IT" u="sng" dirty="0" smtClean="0">
                <a:solidFill>
                  <a:srgbClr val="FF0000"/>
                </a:solidFill>
              </a:rPr>
              <a:t>infinito</a:t>
            </a:r>
            <a:endParaRPr lang="it-IT" u="sng" dirty="0">
              <a:solidFill>
                <a:srgbClr val="FF0000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3214678" y="4214818"/>
            <a:ext cx="107157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perciò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25" name="Connettore 2 24"/>
          <p:cNvCxnSpPr/>
          <p:nvPr/>
        </p:nvCxnSpPr>
        <p:spPr>
          <a:xfrm>
            <a:off x="4857752" y="1571612"/>
            <a:ext cx="1214446" cy="9286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/>
          <p:nvPr/>
        </p:nvSpPr>
        <p:spPr>
          <a:xfrm>
            <a:off x="4214810" y="1714488"/>
            <a:ext cx="1357322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introduce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5357818" y="2500306"/>
            <a:ext cx="2286016" cy="1285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Qualche </a:t>
            </a:r>
            <a:r>
              <a:rPr lang="it-IT" u="sng" dirty="0" smtClean="0">
                <a:solidFill>
                  <a:srgbClr val="FF0000"/>
                </a:solidFill>
              </a:rPr>
              <a:t>novità</a:t>
            </a:r>
            <a:r>
              <a:rPr lang="it-IT" dirty="0" smtClean="0">
                <a:solidFill>
                  <a:schemeClr val="bg1"/>
                </a:solidFill>
              </a:rPr>
              <a:t> rispetto agli Eleati precedenti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32" name="Connettore 2 31"/>
          <p:cNvCxnSpPr/>
          <p:nvPr/>
        </p:nvCxnSpPr>
        <p:spPr>
          <a:xfrm>
            <a:off x="6072198" y="1214422"/>
            <a:ext cx="121444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tangolo 32"/>
          <p:cNvSpPr/>
          <p:nvPr/>
        </p:nvSpPr>
        <p:spPr>
          <a:xfrm>
            <a:off x="6215074" y="642918"/>
            <a:ext cx="121444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nasce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7286644" y="857232"/>
            <a:ext cx="1500198" cy="11430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A </a:t>
            </a:r>
            <a:r>
              <a:rPr lang="it-IT" u="sng" dirty="0" smtClean="0">
                <a:solidFill>
                  <a:srgbClr val="FF0000"/>
                </a:solidFill>
              </a:rPr>
              <a:t>Samo</a:t>
            </a:r>
            <a:r>
              <a:rPr lang="it-IT" dirty="0" smtClean="0">
                <a:solidFill>
                  <a:schemeClr val="bg1"/>
                </a:solidFill>
              </a:rPr>
              <a:t> nel </a:t>
            </a:r>
            <a:r>
              <a:rPr lang="it-IT" u="sng" dirty="0" smtClean="0">
                <a:solidFill>
                  <a:srgbClr val="FF0000"/>
                </a:solidFill>
              </a:rPr>
              <a:t>V</a:t>
            </a:r>
            <a:r>
              <a:rPr lang="it-IT" dirty="0" smtClean="0">
                <a:solidFill>
                  <a:schemeClr val="bg1"/>
                </a:solidFill>
              </a:rPr>
              <a:t> secolo a.C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it-IT" sz="9600" dirty="0" smtClean="0">
                <a:solidFill>
                  <a:srgbClr val="FF0000"/>
                </a:solidFill>
              </a:rPr>
              <a:t>I Pluralisti</a:t>
            </a:r>
            <a:endParaRPr lang="it-IT" sz="9600" dirty="0">
              <a:solidFill>
                <a:srgbClr val="FF0000"/>
              </a:solidFill>
            </a:endParaRPr>
          </a:p>
        </p:txBody>
      </p:sp>
      <p:pic>
        <p:nvPicPr>
          <p:cNvPr id="95236" name="Picture 4" descr="http://www.provedi.it/public/cons_img/empedo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571744"/>
            <a:ext cx="2571768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2643174" y="2714620"/>
            <a:ext cx="4500594" cy="185738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6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lackadder ITC" pitchFamily="82" charset="0"/>
              </a:rPr>
              <a:t> la Filosofia</a:t>
            </a:r>
            <a:endParaRPr lang="it-IT" sz="6000" dirty="0">
              <a:solidFill>
                <a:schemeClr val="bg1">
                  <a:lumMod val="85000"/>
                  <a:lumOff val="15000"/>
                </a:schemeClr>
              </a:solidFill>
              <a:latin typeface="Blackadder ITC" pitchFamily="82" charset="0"/>
            </a:endParaRPr>
          </a:p>
        </p:txBody>
      </p:sp>
      <p:cxnSp>
        <p:nvCxnSpPr>
          <p:cNvPr id="5" name="Connettore 2 4"/>
          <p:cNvCxnSpPr>
            <a:stCxn id="2" idx="7"/>
          </p:cNvCxnSpPr>
          <p:nvPr/>
        </p:nvCxnSpPr>
        <p:spPr>
          <a:xfrm rot="5400000" flipH="1" flipV="1">
            <a:off x="6178152" y="2378203"/>
            <a:ext cx="914945" cy="301906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5143504" y="1857364"/>
            <a:ext cx="128588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significa</a:t>
            </a:r>
            <a:endParaRPr lang="it-IT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572264" y="1285860"/>
            <a:ext cx="2071702" cy="7858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u="sng" dirty="0" smtClean="0">
                <a:solidFill>
                  <a:srgbClr val="FF0000"/>
                </a:solidFill>
              </a:rPr>
              <a:t>Amore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00B0F0"/>
                </a:solidFill>
              </a:rPr>
              <a:t>per il sapere</a:t>
            </a:r>
            <a:endParaRPr lang="it-IT" dirty="0">
              <a:solidFill>
                <a:srgbClr val="00B0F0"/>
              </a:solidFill>
            </a:endParaRPr>
          </a:p>
        </p:txBody>
      </p:sp>
      <p:cxnSp>
        <p:nvCxnSpPr>
          <p:cNvPr id="9" name="Connettore 2 8"/>
          <p:cNvCxnSpPr>
            <a:stCxn id="2" idx="5"/>
            <a:endCxn id="11" idx="0"/>
          </p:cNvCxnSpPr>
          <p:nvPr/>
        </p:nvCxnSpPr>
        <p:spPr>
          <a:xfrm rot="16200000" flipH="1">
            <a:off x="6481761" y="4302910"/>
            <a:ext cx="557760" cy="551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6429388" y="4071942"/>
            <a:ext cx="150019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studia</a:t>
            </a:r>
            <a:endParaRPr lang="it-IT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072198" y="4857760"/>
            <a:ext cx="1928826" cy="92869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Tutta</a:t>
            </a:r>
            <a:r>
              <a:rPr lang="it-IT" dirty="0" smtClean="0"/>
              <a:t> la realtà nel suo complesso</a:t>
            </a:r>
            <a:endParaRPr lang="it-IT" dirty="0"/>
          </a:p>
        </p:txBody>
      </p:sp>
      <p:cxnSp>
        <p:nvCxnSpPr>
          <p:cNvPr id="14" name="Connettore 2 13"/>
          <p:cNvCxnSpPr>
            <a:stCxn id="2" idx="3"/>
          </p:cNvCxnSpPr>
          <p:nvPr/>
        </p:nvCxnSpPr>
        <p:spPr>
          <a:xfrm rot="5400000">
            <a:off x="2336655" y="4106458"/>
            <a:ext cx="772075" cy="1159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1571604" y="4143380"/>
            <a:ext cx="100013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accetta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714348" y="5143512"/>
            <a:ext cx="2214578" cy="1000132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u="sng" dirty="0" smtClean="0">
                <a:solidFill>
                  <a:srgbClr val="FF0000"/>
                </a:solidFill>
              </a:rPr>
              <a:t>Solo</a:t>
            </a:r>
            <a:r>
              <a:rPr lang="it-IT" dirty="0" smtClean="0">
                <a:solidFill>
                  <a:schemeClr val="tx1"/>
                </a:solidFill>
              </a:rPr>
              <a:t>  </a:t>
            </a:r>
            <a:r>
              <a:rPr lang="it-IT" b="1" dirty="0" smtClean="0"/>
              <a:t>spiegazioni convalidate dalla ragione dell’uomo</a:t>
            </a:r>
            <a:endParaRPr lang="it-IT" b="1" dirty="0"/>
          </a:p>
        </p:txBody>
      </p:sp>
      <p:cxnSp>
        <p:nvCxnSpPr>
          <p:cNvPr id="18" name="Connettore 2 17"/>
          <p:cNvCxnSpPr>
            <a:stCxn id="2" idx="1"/>
            <a:endCxn id="21" idx="2"/>
          </p:cNvCxnSpPr>
          <p:nvPr/>
        </p:nvCxnSpPr>
        <p:spPr>
          <a:xfrm rot="16200000" flipV="1">
            <a:off x="2033041" y="1717398"/>
            <a:ext cx="1200702" cy="13377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2643174" y="2000240"/>
            <a:ext cx="135732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nasce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285720" y="642918"/>
            <a:ext cx="3357586" cy="114300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Nel passaggio dal </a:t>
            </a:r>
            <a:r>
              <a:rPr lang="it-IT" u="sng" dirty="0" smtClean="0">
                <a:solidFill>
                  <a:srgbClr val="FF0000"/>
                </a:solidFill>
              </a:rPr>
              <a:t>mito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al logos  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2500298" y="500042"/>
            <a:ext cx="3571900" cy="1143008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Empedocle</a:t>
            </a:r>
            <a:endParaRPr lang="it-IT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Connettore 2 5"/>
          <p:cNvCxnSpPr/>
          <p:nvPr/>
        </p:nvCxnSpPr>
        <p:spPr>
          <a:xfrm rot="10800000" flipV="1">
            <a:off x="1714480" y="1071546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714348" y="1785926"/>
            <a:ext cx="1357322" cy="714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Ad</a:t>
            </a:r>
            <a:r>
              <a:rPr lang="it-IT" sz="1400" u="sng" dirty="0" smtClean="0">
                <a:solidFill>
                  <a:srgbClr val="00B0F0"/>
                </a:solidFill>
              </a:rPr>
              <a:t> </a:t>
            </a:r>
            <a:r>
              <a:rPr lang="it-IT" sz="1400" u="sng" dirty="0" smtClean="0">
                <a:solidFill>
                  <a:srgbClr val="002060"/>
                </a:solidFill>
              </a:rPr>
              <a:t>Agrigento</a:t>
            </a:r>
            <a:r>
              <a:rPr lang="it-IT" sz="1400" u="sng" dirty="0" smtClean="0">
                <a:solidFill>
                  <a:srgbClr val="00B0F0"/>
                </a:solidFill>
              </a:rPr>
              <a:t> </a:t>
            </a:r>
            <a:r>
              <a:rPr lang="it-IT" sz="1400" dirty="0" smtClean="0"/>
              <a:t>nel </a:t>
            </a:r>
            <a:r>
              <a:rPr lang="it-IT" sz="1400" u="sng" dirty="0" smtClean="0">
                <a:solidFill>
                  <a:srgbClr val="002060"/>
                </a:solidFill>
              </a:rPr>
              <a:t>480</a:t>
            </a:r>
            <a:r>
              <a:rPr lang="it-IT" sz="1400" dirty="0" smtClean="0"/>
              <a:t> a.C.</a:t>
            </a:r>
            <a:endParaRPr lang="it-IT" sz="1400" dirty="0"/>
          </a:p>
        </p:txBody>
      </p:sp>
      <p:sp>
        <p:nvSpPr>
          <p:cNvPr id="8" name="Rettangolo 7"/>
          <p:cNvSpPr/>
          <p:nvPr/>
        </p:nvSpPr>
        <p:spPr>
          <a:xfrm>
            <a:off x="1285852" y="785794"/>
            <a:ext cx="135732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nacque</a:t>
            </a:r>
            <a:endParaRPr lang="it-IT" sz="1400" dirty="0"/>
          </a:p>
        </p:txBody>
      </p:sp>
      <p:cxnSp>
        <p:nvCxnSpPr>
          <p:cNvPr id="11" name="Connettore 2 10"/>
          <p:cNvCxnSpPr/>
          <p:nvPr/>
        </p:nvCxnSpPr>
        <p:spPr>
          <a:xfrm rot="5400000">
            <a:off x="857224" y="2500306"/>
            <a:ext cx="42862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571472" y="2571744"/>
            <a:ext cx="28575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e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85720" y="2928934"/>
            <a:ext cx="1285884" cy="10001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Fu circondato da un alone di </a:t>
            </a:r>
            <a:r>
              <a:rPr lang="it-IT" sz="1400" u="sng" dirty="0" smtClean="0">
                <a:solidFill>
                  <a:srgbClr val="002060"/>
                </a:solidFill>
              </a:rPr>
              <a:t>sacralità</a:t>
            </a:r>
            <a:endParaRPr lang="it-IT" sz="1400" u="sng" dirty="0">
              <a:solidFill>
                <a:srgbClr val="002060"/>
              </a:solidFill>
            </a:endParaRPr>
          </a:p>
        </p:txBody>
      </p:sp>
      <p:cxnSp>
        <p:nvCxnSpPr>
          <p:cNvPr id="16" name="Connettore 2 15"/>
          <p:cNvCxnSpPr/>
          <p:nvPr/>
        </p:nvCxnSpPr>
        <p:spPr>
          <a:xfrm rot="5400000">
            <a:off x="2857488" y="1785926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2500298" y="1643050"/>
            <a:ext cx="85725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scrive</a:t>
            </a:r>
            <a:endParaRPr lang="it-IT" sz="1400" dirty="0"/>
          </a:p>
        </p:txBody>
      </p:sp>
      <p:sp>
        <p:nvSpPr>
          <p:cNvPr id="19" name="Rettangolo 18"/>
          <p:cNvSpPr/>
          <p:nvPr/>
        </p:nvSpPr>
        <p:spPr>
          <a:xfrm>
            <a:off x="2357422" y="2357430"/>
            <a:ext cx="1428760" cy="714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In </a:t>
            </a:r>
            <a:r>
              <a:rPr lang="it-IT" sz="1400" u="sng" dirty="0" smtClean="0">
                <a:solidFill>
                  <a:srgbClr val="002060"/>
                </a:solidFill>
              </a:rPr>
              <a:t>versi </a:t>
            </a:r>
            <a:r>
              <a:rPr lang="it-IT" sz="1400" dirty="0" smtClean="0">
                <a:solidFill>
                  <a:schemeClr val="tx1"/>
                </a:solidFill>
              </a:rPr>
              <a:t>come Parmenide</a:t>
            </a:r>
            <a:endParaRPr lang="it-IT" sz="1400" dirty="0">
              <a:solidFill>
                <a:schemeClr val="tx1"/>
              </a:solidFill>
            </a:endParaRPr>
          </a:p>
        </p:txBody>
      </p:sp>
      <p:cxnSp>
        <p:nvCxnSpPr>
          <p:cNvPr id="25" name="Connettore 2 24"/>
          <p:cNvCxnSpPr/>
          <p:nvPr/>
        </p:nvCxnSpPr>
        <p:spPr>
          <a:xfrm rot="16200000" flipH="1">
            <a:off x="4000496" y="1785926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/>
          <p:nvPr/>
        </p:nvSpPr>
        <p:spPr>
          <a:xfrm>
            <a:off x="4429124" y="1714488"/>
            <a:ext cx="78581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il</a:t>
            </a:r>
            <a:endParaRPr lang="it-IT" sz="1400" dirty="0"/>
          </a:p>
        </p:txBody>
      </p:sp>
      <p:sp>
        <p:nvSpPr>
          <p:cNvPr id="29" name="Rettangolo 28"/>
          <p:cNvSpPr/>
          <p:nvPr/>
        </p:nvSpPr>
        <p:spPr>
          <a:xfrm>
            <a:off x="4357686" y="2428868"/>
            <a:ext cx="1357322" cy="7858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u="sng" dirty="0" smtClean="0">
                <a:solidFill>
                  <a:srgbClr val="002060"/>
                </a:solidFill>
              </a:rPr>
              <a:t>Problema</a:t>
            </a:r>
            <a:r>
              <a:rPr lang="it-IT" sz="1400" dirty="0" smtClean="0">
                <a:solidFill>
                  <a:schemeClr val="tx1"/>
                </a:solidFill>
              </a:rPr>
              <a:t> è come spiegare </a:t>
            </a:r>
            <a:r>
              <a:rPr lang="it-IT" sz="1400" u="sng" dirty="0" smtClean="0">
                <a:solidFill>
                  <a:srgbClr val="002060"/>
                </a:solidFill>
              </a:rPr>
              <a:t>il divenire</a:t>
            </a:r>
            <a:endParaRPr lang="it-IT" sz="1400" u="sng" dirty="0">
              <a:solidFill>
                <a:srgbClr val="002060"/>
              </a:solidFill>
            </a:endParaRPr>
          </a:p>
        </p:txBody>
      </p:sp>
      <p:cxnSp>
        <p:nvCxnSpPr>
          <p:cNvPr id="31" name="Connettore 2 30"/>
          <p:cNvCxnSpPr/>
          <p:nvPr/>
        </p:nvCxnSpPr>
        <p:spPr>
          <a:xfrm rot="10800000" flipV="1">
            <a:off x="4286248" y="3214686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tangolo 31"/>
          <p:cNvSpPr/>
          <p:nvPr/>
        </p:nvSpPr>
        <p:spPr>
          <a:xfrm>
            <a:off x="4357686" y="3214686"/>
            <a:ext cx="107157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ma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2714612" y="3714752"/>
            <a:ext cx="1714512" cy="9286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A differenza di Parmenide  afferma che si può spiegare </a:t>
            </a:r>
            <a:r>
              <a:rPr lang="it-IT" sz="1400" u="sng" dirty="0" smtClean="0">
                <a:solidFill>
                  <a:srgbClr val="002060"/>
                </a:solidFill>
              </a:rPr>
              <a:t>in modo rigoroso</a:t>
            </a:r>
            <a:endParaRPr lang="it-IT" sz="1400" u="sng" dirty="0">
              <a:solidFill>
                <a:srgbClr val="002060"/>
              </a:solidFill>
            </a:endParaRPr>
          </a:p>
        </p:txBody>
      </p:sp>
      <p:cxnSp>
        <p:nvCxnSpPr>
          <p:cNvPr id="21" name="Connettore 2 20"/>
          <p:cNvCxnSpPr/>
          <p:nvPr/>
        </p:nvCxnSpPr>
        <p:spPr>
          <a:xfrm rot="10800000" flipV="1">
            <a:off x="1857356" y="4357694"/>
            <a:ext cx="85725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1714480" y="3929066"/>
            <a:ext cx="85725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inoltre</a:t>
            </a:r>
            <a:endParaRPr lang="it-IT" sz="1400" dirty="0"/>
          </a:p>
        </p:txBody>
      </p:sp>
      <p:sp>
        <p:nvSpPr>
          <p:cNvPr id="24" name="Rettangolo 23"/>
          <p:cNvSpPr/>
          <p:nvPr/>
        </p:nvSpPr>
        <p:spPr>
          <a:xfrm>
            <a:off x="214282" y="4214818"/>
            <a:ext cx="1643074" cy="12858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Gli eleati avevano escluso che qualcosa passasse </a:t>
            </a:r>
            <a:r>
              <a:rPr lang="it-IT" sz="1400" u="sng" dirty="0" smtClean="0">
                <a:solidFill>
                  <a:srgbClr val="002060"/>
                </a:solidFill>
              </a:rPr>
              <a:t>dall’ essere al nulla e viceversa</a:t>
            </a:r>
            <a:endParaRPr lang="it-IT" sz="1400" u="sng" dirty="0">
              <a:solidFill>
                <a:srgbClr val="002060"/>
              </a:solidFill>
            </a:endParaRPr>
          </a:p>
        </p:txBody>
      </p:sp>
      <p:cxnSp>
        <p:nvCxnSpPr>
          <p:cNvPr id="28" name="Connettore 2 27"/>
          <p:cNvCxnSpPr>
            <a:stCxn id="24" idx="2"/>
          </p:cNvCxnSpPr>
          <p:nvPr/>
        </p:nvCxnSpPr>
        <p:spPr>
          <a:xfrm rot="16200000" flipH="1">
            <a:off x="803644" y="5732876"/>
            <a:ext cx="500068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500034" y="5500702"/>
            <a:ext cx="42862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ma</a:t>
            </a:r>
            <a:endParaRPr lang="it-IT" sz="1400" dirty="0"/>
          </a:p>
        </p:txBody>
      </p:sp>
      <p:sp>
        <p:nvSpPr>
          <p:cNvPr id="35" name="Rettangolo 34"/>
          <p:cNvSpPr/>
          <p:nvPr/>
        </p:nvSpPr>
        <p:spPr>
          <a:xfrm>
            <a:off x="357158" y="6000768"/>
            <a:ext cx="1428760" cy="6429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La realtà può </a:t>
            </a:r>
            <a:r>
              <a:rPr lang="it-IT" sz="1400" u="sng" dirty="0" smtClean="0">
                <a:solidFill>
                  <a:srgbClr val="002060"/>
                </a:solidFill>
              </a:rPr>
              <a:t>trasformarsi e mutarsi</a:t>
            </a:r>
            <a:endParaRPr lang="it-IT" sz="1400" u="sng" dirty="0">
              <a:solidFill>
                <a:srgbClr val="002060"/>
              </a:solidFill>
            </a:endParaRPr>
          </a:p>
        </p:txBody>
      </p:sp>
      <p:cxnSp>
        <p:nvCxnSpPr>
          <p:cNvPr id="37" name="Connettore 2 36"/>
          <p:cNvCxnSpPr/>
          <p:nvPr/>
        </p:nvCxnSpPr>
        <p:spPr>
          <a:xfrm flipV="1">
            <a:off x="6072198" y="928670"/>
            <a:ext cx="92869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tangolo 37"/>
          <p:cNvSpPr/>
          <p:nvPr/>
        </p:nvSpPr>
        <p:spPr>
          <a:xfrm>
            <a:off x="6000760" y="428604"/>
            <a:ext cx="100013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spiega</a:t>
            </a:r>
            <a:endParaRPr lang="it-IT" sz="1400" dirty="0"/>
          </a:p>
        </p:txBody>
      </p:sp>
      <p:sp>
        <p:nvSpPr>
          <p:cNvPr id="42" name="Rettangolo 41"/>
          <p:cNvSpPr/>
          <p:nvPr/>
        </p:nvSpPr>
        <p:spPr>
          <a:xfrm>
            <a:off x="7000892" y="285728"/>
            <a:ext cx="1714512" cy="19288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Che il linguaggio ,che parla di </a:t>
            </a:r>
            <a:r>
              <a:rPr lang="it-IT" sz="1400" u="sng" dirty="0" smtClean="0">
                <a:solidFill>
                  <a:srgbClr val="002060"/>
                </a:solidFill>
              </a:rPr>
              <a:t>generazione e corruzione, </a:t>
            </a:r>
            <a:r>
              <a:rPr lang="it-IT" sz="1400" dirty="0" smtClean="0"/>
              <a:t>va sostituito da </a:t>
            </a:r>
            <a:r>
              <a:rPr lang="it-IT" sz="1400" u="sng" dirty="0" smtClean="0">
                <a:solidFill>
                  <a:srgbClr val="002060"/>
                </a:solidFill>
              </a:rPr>
              <a:t>composizione e scomposizione </a:t>
            </a:r>
            <a:r>
              <a:rPr lang="it-IT" sz="1400" dirty="0" smtClean="0"/>
              <a:t>degli elementi</a:t>
            </a:r>
            <a:endParaRPr lang="it-IT" sz="1400" dirty="0"/>
          </a:p>
        </p:txBody>
      </p:sp>
      <p:cxnSp>
        <p:nvCxnSpPr>
          <p:cNvPr id="44" name="Connettore 2 43"/>
          <p:cNvCxnSpPr/>
          <p:nvPr/>
        </p:nvCxnSpPr>
        <p:spPr>
          <a:xfrm rot="5400000">
            <a:off x="7608909" y="4035429"/>
            <a:ext cx="64214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tangolo 44"/>
          <p:cNvSpPr/>
          <p:nvPr/>
        </p:nvSpPr>
        <p:spPr>
          <a:xfrm>
            <a:off x="7072330" y="3857628"/>
            <a:ext cx="92869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quindi</a:t>
            </a:r>
            <a:endParaRPr lang="it-IT" sz="1400" dirty="0"/>
          </a:p>
        </p:txBody>
      </p:sp>
      <p:sp>
        <p:nvSpPr>
          <p:cNvPr id="46" name="Rettangolo 45"/>
          <p:cNvSpPr/>
          <p:nvPr/>
        </p:nvSpPr>
        <p:spPr>
          <a:xfrm>
            <a:off x="6786578" y="4357694"/>
            <a:ext cx="1928826" cy="7858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Nulla nasce e muore, ma </a:t>
            </a:r>
            <a:r>
              <a:rPr lang="it-IT" sz="1400" u="sng" dirty="0" smtClean="0">
                <a:solidFill>
                  <a:srgbClr val="002060"/>
                </a:solidFill>
              </a:rPr>
              <a:t>si trasforma</a:t>
            </a:r>
            <a:endParaRPr lang="it-IT" sz="1400" u="sng" dirty="0">
              <a:solidFill>
                <a:srgbClr val="002060"/>
              </a:solidFill>
            </a:endParaRPr>
          </a:p>
        </p:txBody>
      </p:sp>
      <p:sp>
        <p:nvSpPr>
          <p:cNvPr id="48" name="Rettangolo 47"/>
          <p:cNvSpPr/>
          <p:nvPr/>
        </p:nvSpPr>
        <p:spPr>
          <a:xfrm>
            <a:off x="6858016" y="2786058"/>
            <a:ext cx="1857388" cy="9286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Gli elementi sono </a:t>
            </a:r>
            <a:r>
              <a:rPr lang="it-IT" sz="1400" u="sng" dirty="0" smtClean="0">
                <a:solidFill>
                  <a:srgbClr val="002060"/>
                </a:solidFill>
              </a:rPr>
              <a:t>ingenerati e incorruttibili </a:t>
            </a:r>
            <a:endParaRPr lang="it-IT" sz="1400" u="sng" dirty="0">
              <a:solidFill>
                <a:srgbClr val="002060"/>
              </a:solidFill>
            </a:endParaRPr>
          </a:p>
        </p:txBody>
      </p:sp>
      <p:sp>
        <p:nvSpPr>
          <p:cNvPr id="49" name="Rettangolo 48"/>
          <p:cNvSpPr/>
          <p:nvPr/>
        </p:nvSpPr>
        <p:spPr>
          <a:xfrm>
            <a:off x="7286644" y="2357430"/>
            <a:ext cx="57150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e</a:t>
            </a:r>
            <a:endParaRPr lang="it-IT" sz="1400" dirty="0">
              <a:solidFill>
                <a:schemeClr val="tx1"/>
              </a:solidFill>
            </a:endParaRPr>
          </a:p>
        </p:txBody>
      </p:sp>
      <p:cxnSp>
        <p:nvCxnSpPr>
          <p:cNvPr id="51" name="Connettore 2 50"/>
          <p:cNvCxnSpPr>
            <a:stCxn id="42" idx="2"/>
          </p:cNvCxnSpPr>
          <p:nvPr/>
        </p:nvCxnSpPr>
        <p:spPr>
          <a:xfrm rot="5400000">
            <a:off x="7572396" y="250030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/>
          <p:cNvCxnSpPr>
            <a:stCxn id="48" idx="1"/>
          </p:cNvCxnSpPr>
          <p:nvPr/>
        </p:nvCxnSpPr>
        <p:spPr>
          <a:xfrm rot="10800000" flipV="1">
            <a:off x="5929322" y="3250404"/>
            <a:ext cx="928694" cy="607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ttangolo 53"/>
          <p:cNvSpPr/>
          <p:nvPr/>
        </p:nvSpPr>
        <p:spPr>
          <a:xfrm>
            <a:off x="5814772" y="2840147"/>
            <a:ext cx="92869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individuò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55" name="Rettangolo 54"/>
          <p:cNvSpPr/>
          <p:nvPr/>
        </p:nvSpPr>
        <p:spPr>
          <a:xfrm>
            <a:off x="4857752" y="3786190"/>
            <a:ext cx="1071570" cy="10715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Come </a:t>
            </a:r>
            <a:r>
              <a:rPr lang="it-IT" sz="1400" u="sng" dirty="0" smtClean="0">
                <a:solidFill>
                  <a:srgbClr val="002060"/>
                </a:solidFill>
              </a:rPr>
              <a:t>elementi</a:t>
            </a:r>
            <a:r>
              <a:rPr lang="it-IT" sz="1400" dirty="0" smtClean="0"/>
              <a:t> : acqua, aria, terra e fuoco</a:t>
            </a:r>
            <a:endParaRPr lang="it-IT" sz="1400" dirty="0"/>
          </a:p>
        </p:txBody>
      </p:sp>
      <p:cxnSp>
        <p:nvCxnSpPr>
          <p:cNvPr id="57" name="Connettore 2 56"/>
          <p:cNvCxnSpPr/>
          <p:nvPr/>
        </p:nvCxnSpPr>
        <p:spPr>
          <a:xfrm rot="5400000">
            <a:off x="5251455" y="510699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tangolo 57"/>
          <p:cNvSpPr/>
          <p:nvPr/>
        </p:nvSpPr>
        <p:spPr>
          <a:xfrm>
            <a:off x="4857752" y="4929198"/>
            <a:ext cx="57150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che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59" name="Rettangolo 58"/>
          <p:cNvSpPr/>
          <p:nvPr/>
        </p:nvSpPr>
        <p:spPr>
          <a:xfrm>
            <a:off x="4929190" y="5357826"/>
            <a:ext cx="1357322" cy="8572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Rappresentano gli </a:t>
            </a:r>
            <a:r>
              <a:rPr lang="it-IT" sz="1400" u="sng" dirty="0" smtClean="0">
                <a:solidFill>
                  <a:srgbClr val="002060"/>
                </a:solidFill>
              </a:rPr>
              <a:t>stati della materia</a:t>
            </a:r>
            <a:endParaRPr lang="it-IT" sz="1400" u="sng" dirty="0">
              <a:solidFill>
                <a:srgbClr val="002060"/>
              </a:solidFill>
            </a:endParaRPr>
          </a:p>
        </p:txBody>
      </p:sp>
      <p:pic>
        <p:nvPicPr>
          <p:cNvPr id="1026" name="Picture 2" descr="EMPEDO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4786322"/>
            <a:ext cx="1619250" cy="19240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2571736" y="428604"/>
            <a:ext cx="3571900" cy="1143008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Empedocle</a:t>
            </a:r>
            <a:endParaRPr lang="it-IT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Connettore 2 3"/>
          <p:cNvCxnSpPr/>
          <p:nvPr/>
        </p:nvCxnSpPr>
        <p:spPr>
          <a:xfrm rot="10800000" flipV="1">
            <a:off x="1714480" y="1214422"/>
            <a:ext cx="100013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1285852" y="500042"/>
            <a:ext cx="150019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introduce</a:t>
            </a:r>
            <a:endParaRPr lang="it-IT" sz="1400" dirty="0"/>
          </a:p>
        </p:txBody>
      </p:sp>
      <p:sp>
        <p:nvSpPr>
          <p:cNvPr id="6" name="Rettangolo 5"/>
          <p:cNvSpPr/>
          <p:nvPr/>
        </p:nvSpPr>
        <p:spPr>
          <a:xfrm>
            <a:off x="0" y="1000108"/>
            <a:ext cx="1714448" cy="9286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 due principi:</a:t>
            </a:r>
            <a:r>
              <a:rPr lang="it-IT" sz="1400" dirty="0" smtClean="0">
                <a:solidFill>
                  <a:schemeClr val="tx1"/>
                </a:solidFill>
              </a:rPr>
              <a:t>L’</a:t>
            </a:r>
            <a:r>
              <a:rPr lang="it-IT" sz="1400" u="sng" dirty="0" smtClean="0">
                <a:solidFill>
                  <a:srgbClr val="002060"/>
                </a:solidFill>
              </a:rPr>
              <a:t>amicizia</a:t>
            </a:r>
            <a:r>
              <a:rPr lang="it-IT" sz="1400" dirty="0" smtClean="0"/>
              <a:t> e l’ </a:t>
            </a:r>
            <a:r>
              <a:rPr lang="it-IT" sz="1400" u="sng" dirty="0" smtClean="0">
                <a:solidFill>
                  <a:srgbClr val="002060"/>
                </a:solidFill>
              </a:rPr>
              <a:t>inimicizia</a:t>
            </a:r>
            <a:endParaRPr lang="it-IT" sz="1400" u="sng" dirty="0">
              <a:solidFill>
                <a:srgbClr val="002060"/>
              </a:solidFill>
            </a:endParaRPr>
          </a:p>
        </p:txBody>
      </p:sp>
      <p:cxnSp>
        <p:nvCxnSpPr>
          <p:cNvPr id="11" name="Connettore 2 10"/>
          <p:cNvCxnSpPr>
            <a:stCxn id="6" idx="2"/>
          </p:cNvCxnSpPr>
          <p:nvPr/>
        </p:nvCxnSpPr>
        <p:spPr>
          <a:xfrm rot="5400000">
            <a:off x="535753" y="2250273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928662" y="2000240"/>
            <a:ext cx="50006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che</a:t>
            </a:r>
            <a:endParaRPr lang="it-IT" sz="1400" dirty="0"/>
          </a:p>
        </p:txBody>
      </p:sp>
      <p:sp>
        <p:nvSpPr>
          <p:cNvPr id="14" name="Rettangolo 13"/>
          <p:cNvSpPr/>
          <p:nvPr/>
        </p:nvSpPr>
        <p:spPr>
          <a:xfrm>
            <a:off x="214282" y="2571744"/>
            <a:ext cx="1785950" cy="15716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sono </a:t>
            </a:r>
            <a:r>
              <a:rPr lang="it-IT" sz="1400" u="sng" dirty="0" smtClean="0">
                <a:solidFill>
                  <a:srgbClr val="002060"/>
                </a:solidFill>
              </a:rPr>
              <a:t>due forze cosmiche</a:t>
            </a:r>
            <a:r>
              <a:rPr lang="it-IT" sz="1400" dirty="0" smtClean="0"/>
              <a:t> che spingono le cose ad </a:t>
            </a:r>
            <a:r>
              <a:rPr lang="it-IT" sz="1400" u="sng" dirty="0" smtClean="0">
                <a:solidFill>
                  <a:srgbClr val="002060"/>
                </a:solidFill>
              </a:rPr>
              <a:t>unirsi</a:t>
            </a:r>
            <a:r>
              <a:rPr lang="it-IT" sz="1400" dirty="0" smtClean="0"/>
              <a:t> nel caso dell’ amicizia e a </a:t>
            </a:r>
            <a:r>
              <a:rPr lang="it-IT" sz="1400" u="sng" dirty="0" smtClean="0">
                <a:solidFill>
                  <a:srgbClr val="002060"/>
                </a:solidFill>
              </a:rPr>
              <a:t>separarsi</a:t>
            </a:r>
            <a:r>
              <a:rPr lang="it-IT" sz="1400" dirty="0" smtClean="0"/>
              <a:t> nel caso dell’ inimicizia</a:t>
            </a:r>
            <a:endParaRPr lang="it-IT" sz="1400" dirty="0"/>
          </a:p>
        </p:txBody>
      </p:sp>
      <p:cxnSp>
        <p:nvCxnSpPr>
          <p:cNvPr id="16" name="Connettore 2 15"/>
          <p:cNvCxnSpPr>
            <a:stCxn id="2" idx="3"/>
            <a:endCxn id="18" idx="0"/>
          </p:cNvCxnSpPr>
          <p:nvPr/>
        </p:nvCxnSpPr>
        <p:spPr>
          <a:xfrm rot="16200000" flipH="1">
            <a:off x="2731728" y="1767323"/>
            <a:ext cx="738894" cy="126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2214546" y="1285860"/>
            <a:ext cx="92869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formula</a:t>
            </a:r>
            <a:endParaRPr lang="it-IT" sz="1400" dirty="0"/>
          </a:p>
        </p:txBody>
      </p:sp>
      <p:sp>
        <p:nvSpPr>
          <p:cNvPr id="18" name="Rettangolo 17"/>
          <p:cNvSpPr/>
          <p:nvPr/>
        </p:nvSpPr>
        <p:spPr>
          <a:xfrm>
            <a:off x="2285984" y="2143116"/>
            <a:ext cx="1643074" cy="10715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u="sng" dirty="0" smtClean="0">
                <a:solidFill>
                  <a:srgbClr val="002060"/>
                </a:solidFill>
              </a:rPr>
              <a:t>“La teoria della conoscenza” </a:t>
            </a:r>
            <a:r>
              <a:rPr lang="it-IT" sz="1400" dirty="0" smtClean="0">
                <a:solidFill>
                  <a:schemeClr val="tx2"/>
                </a:solidFill>
              </a:rPr>
              <a:t>cioè che il simile conosce il simile</a:t>
            </a:r>
            <a:endParaRPr lang="it-IT" sz="1400" dirty="0">
              <a:solidFill>
                <a:schemeClr val="tx2"/>
              </a:solidFill>
            </a:endParaRPr>
          </a:p>
        </p:txBody>
      </p:sp>
      <p:cxnSp>
        <p:nvCxnSpPr>
          <p:cNvPr id="20" name="Connettore 2 19"/>
          <p:cNvCxnSpPr>
            <a:stCxn id="18" idx="2"/>
          </p:cNvCxnSpPr>
          <p:nvPr/>
        </p:nvCxnSpPr>
        <p:spPr>
          <a:xfrm rot="16200000" flipH="1">
            <a:off x="2732470" y="3589736"/>
            <a:ext cx="785820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2571736" y="3429000"/>
            <a:ext cx="50006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e</a:t>
            </a:r>
            <a:endParaRPr lang="it-IT" sz="1400" dirty="0"/>
          </a:p>
        </p:txBody>
      </p:sp>
      <p:sp>
        <p:nvSpPr>
          <p:cNvPr id="22" name="Rettangolo 21"/>
          <p:cNvSpPr/>
          <p:nvPr/>
        </p:nvSpPr>
        <p:spPr>
          <a:xfrm>
            <a:off x="2500298" y="4000504"/>
            <a:ext cx="1857388" cy="1357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Poiché gli </a:t>
            </a:r>
            <a:r>
              <a:rPr lang="it-IT" sz="1400" u="sng" dirty="0" smtClean="0">
                <a:solidFill>
                  <a:srgbClr val="002060"/>
                </a:solidFill>
              </a:rPr>
              <a:t>uomini</a:t>
            </a:r>
            <a:r>
              <a:rPr lang="it-IT" sz="1400" dirty="0" smtClean="0"/>
              <a:t> sono composti dai quattro elementi, riconosco nelle cose </a:t>
            </a:r>
            <a:r>
              <a:rPr lang="it-IT" sz="1400" u="sng" dirty="0" smtClean="0">
                <a:solidFill>
                  <a:srgbClr val="002060"/>
                </a:solidFill>
              </a:rPr>
              <a:t>gli elementi simili di cui sono fatti</a:t>
            </a:r>
            <a:endParaRPr lang="it-IT" sz="1400" u="sng" dirty="0">
              <a:solidFill>
                <a:srgbClr val="002060"/>
              </a:solidFill>
            </a:endParaRPr>
          </a:p>
        </p:txBody>
      </p:sp>
      <p:pic>
        <p:nvPicPr>
          <p:cNvPr id="123906" name="Picture 2" descr="http://www.fabbricantidiuniversi.it/asimov/immagini/empedo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857364"/>
            <a:ext cx="4140651" cy="4000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2143108" y="285728"/>
            <a:ext cx="4286280" cy="1143008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>
                <a:solidFill>
                  <a:srgbClr val="FFC000"/>
                </a:solidFill>
              </a:rPr>
              <a:t>Democrito</a:t>
            </a:r>
            <a:endParaRPr lang="it-IT" sz="3600" dirty="0">
              <a:solidFill>
                <a:srgbClr val="FFC000"/>
              </a:solidFill>
            </a:endParaRPr>
          </a:p>
        </p:txBody>
      </p:sp>
      <p:cxnSp>
        <p:nvCxnSpPr>
          <p:cNvPr id="4" name="Connettore 2 3"/>
          <p:cNvCxnSpPr/>
          <p:nvPr/>
        </p:nvCxnSpPr>
        <p:spPr>
          <a:xfrm rot="10800000" flipV="1">
            <a:off x="1428728" y="1071546"/>
            <a:ext cx="85725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142844" y="1285860"/>
            <a:ext cx="1285884" cy="14287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Le </a:t>
            </a:r>
            <a:r>
              <a:rPr lang="it-IT" sz="1400" u="sng" dirty="0" smtClean="0">
                <a:solidFill>
                  <a:srgbClr val="FFC000"/>
                </a:solidFill>
              </a:rPr>
              <a:t>cause</a:t>
            </a:r>
            <a:r>
              <a:rPr lang="it-IT" sz="1400" dirty="0" smtClean="0"/>
              <a:t> dell’ essere, del divenire e del mutarsi delle cose</a:t>
            </a:r>
            <a:endParaRPr lang="it-IT" sz="1400" dirty="0"/>
          </a:p>
        </p:txBody>
      </p:sp>
      <p:sp>
        <p:nvSpPr>
          <p:cNvPr id="7" name="Rettangolo 6"/>
          <p:cNvSpPr/>
          <p:nvPr/>
        </p:nvSpPr>
        <p:spPr>
          <a:xfrm>
            <a:off x="1285852" y="857232"/>
            <a:ext cx="78581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studiò</a:t>
            </a:r>
            <a:endParaRPr lang="it-IT" sz="1400" dirty="0"/>
          </a:p>
        </p:txBody>
      </p:sp>
      <p:cxnSp>
        <p:nvCxnSpPr>
          <p:cNvPr id="10" name="Connettore 2 9"/>
          <p:cNvCxnSpPr>
            <a:stCxn id="5" idx="2"/>
          </p:cNvCxnSpPr>
          <p:nvPr/>
        </p:nvCxnSpPr>
        <p:spPr>
          <a:xfrm rot="5400000">
            <a:off x="357158" y="3143248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714348" y="2928934"/>
            <a:ext cx="11430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cercando</a:t>
            </a:r>
            <a:endParaRPr lang="it-IT" sz="1400" dirty="0"/>
          </a:p>
        </p:txBody>
      </p:sp>
      <p:sp>
        <p:nvSpPr>
          <p:cNvPr id="12" name="Rettangolo 11"/>
          <p:cNvSpPr/>
          <p:nvPr/>
        </p:nvSpPr>
        <p:spPr>
          <a:xfrm>
            <a:off x="142844" y="3571876"/>
            <a:ext cx="1714512" cy="107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u="sng" dirty="0" smtClean="0">
                <a:solidFill>
                  <a:srgbClr val="FFC000"/>
                </a:solidFill>
              </a:rPr>
              <a:t>Principi</a:t>
            </a:r>
            <a:r>
              <a:rPr lang="it-IT" sz="1400" dirty="0" smtClean="0"/>
              <a:t>, </a:t>
            </a:r>
            <a:r>
              <a:rPr lang="it-IT" sz="1400" u="sng" dirty="0" smtClean="0">
                <a:solidFill>
                  <a:srgbClr val="FFC000"/>
                </a:solidFill>
              </a:rPr>
              <a:t>regole</a:t>
            </a:r>
            <a:r>
              <a:rPr lang="it-IT" sz="1400" dirty="0" smtClean="0"/>
              <a:t> fisse, l</a:t>
            </a:r>
            <a:r>
              <a:rPr lang="it-IT" sz="1400" u="sng" dirty="0" smtClean="0">
                <a:solidFill>
                  <a:srgbClr val="FFC000"/>
                </a:solidFill>
              </a:rPr>
              <a:t>eggi</a:t>
            </a:r>
            <a:r>
              <a:rPr lang="it-IT" sz="1400" dirty="0" smtClean="0"/>
              <a:t>,impersonali e necessarie</a:t>
            </a:r>
            <a:endParaRPr lang="it-IT" sz="1400" dirty="0"/>
          </a:p>
        </p:txBody>
      </p:sp>
      <p:cxnSp>
        <p:nvCxnSpPr>
          <p:cNvPr id="14" name="Connettore 2 13"/>
          <p:cNvCxnSpPr/>
          <p:nvPr/>
        </p:nvCxnSpPr>
        <p:spPr>
          <a:xfrm rot="5400000">
            <a:off x="2357422" y="1928802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2000232" y="1357298"/>
            <a:ext cx="1000132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individua</a:t>
            </a:r>
            <a:endParaRPr lang="it-IT" sz="1400" dirty="0"/>
          </a:p>
        </p:txBody>
      </p:sp>
      <p:sp>
        <p:nvSpPr>
          <p:cNvPr id="16" name="Rettangolo 15"/>
          <p:cNvSpPr/>
          <p:nvPr/>
        </p:nvSpPr>
        <p:spPr>
          <a:xfrm>
            <a:off x="2143108" y="2500306"/>
            <a:ext cx="1500198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La vera realtà negli </a:t>
            </a:r>
            <a:r>
              <a:rPr lang="it-IT" sz="1400" u="sng" dirty="0" smtClean="0">
                <a:solidFill>
                  <a:srgbClr val="FFC000"/>
                </a:solidFill>
              </a:rPr>
              <a:t>atomi</a:t>
            </a:r>
            <a:r>
              <a:rPr lang="it-IT" sz="1400" dirty="0" smtClean="0"/>
              <a:t> e nel </a:t>
            </a:r>
            <a:r>
              <a:rPr lang="it-IT" sz="1400" u="sng" dirty="0" smtClean="0">
                <a:solidFill>
                  <a:srgbClr val="FFC000"/>
                </a:solidFill>
              </a:rPr>
              <a:t>vuoto</a:t>
            </a:r>
            <a:endParaRPr lang="it-IT" sz="1400" u="sng" dirty="0">
              <a:solidFill>
                <a:srgbClr val="FFC000"/>
              </a:solidFill>
            </a:endParaRPr>
          </a:p>
        </p:txBody>
      </p:sp>
      <p:cxnSp>
        <p:nvCxnSpPr>
          <p:cNvPr id="18" name="Connettore 2 17"/>
          <p:cNvCxnSpPr/>
          <p:nvPr/>
        </p:nvCxnSpPr>
        <p:spPr>
          <a:xfrm rot="5400000">
            <a:off x="2501092" y="3785396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2143108" y="3357562"/>
            <a:ext cx="85725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infatti</a:t>
            </a:r>
            <a:endParaRPr lang="it-IT" sz="1400" dirty="0"/>
          </a:p>
        </p:txBody>
      </p:sp>
      <p:sp>
        <p:nvSpPr>
          <p:cNvPr id="20" name="Rettangolo 19"/>
          <p:cNvSpPr/>
          <p:nvPr/>
        </p:nvSpPr>
        <p:spPr>
          <a:xfrm>
            <a:off x="2143108" y="4214818"/>
            <a:ext cx="1928826" cy="1285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u="sng" dirty="0" smtClean="0">
                <a:solidFill>
                  <a:srgbClr val="FFC000"/>
                </a:solidFill>
              </a:rPr>
              <a:t>L’ essenza </a:t>
            </a:r>
            <a:r>
              <a:rPr lang="it-IT" sz="1400" dirty="0" smtClean="0"/>
              <a:t>delle cose è data da </a:t>
            </a:r>
            <a:r>
              <a:rPr lang="it-IT" sz="1400" u="sng" dirty="0" smtClean="0">
                <a:solidFill>
                  <a:srgbClr val="FFC000"/>
                </a:solidFill>
              </a:rPr>
              <a:t>particelle indivisibili di materia </a:t>
            </a:r>
            <a:r>
              <a:rPr lang="it-IT" sz="1400" dirty="0" smtClean="0"/>
              <a:t>e dal </a:t>
            </a:r>
            <a:r>
              <a:rPr lang="it-IT" sz="1400" u="sng" dirty="0" smtClean="0">
                <a:solidFill>
                  <a:srgbClr val="FFC000"/>
                </a:solidFill>
              </a:rPr>
              <a:t>vuoto</a:t>
            </a:r>
            <a:r>
              <a:rPr lang="it-IT" sz="1400" dirty="0" smtClean="0"/>
              <a:t> in cui esse si muovono</a:t>
            </a:r>
            <a:endParaRPr lang="it-IT" sz="1400" dirty="0"/>
          </a:p>
        </p:txBody>
      </p:sp>
      <p:cxnSp>
        <p:nvCxnSpPr>
          <p:cNvPr id="22" name="Connettore 2 21"/>
          <p:cNvCxnSpPr>
            <a:stCxn id="16" idx="3"/>
          </p:cNvCxnSpPr>
          <p:nvPr/>
        </p:nvCxnSpPr>
        <p:spPr>
          <a:xfrm>
            <a:off x="3643306" y="292893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/>
          <p:cNvSpPr/>
          <p:nvPr/>
        </p:nvSpPr>
        <p:spPr>
          <a:xfrm>
            <a:off x="3714744" y="2428868"/>
            <a:ext cx="57150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il</a:t>
            </a:r>
            <a:endParaRPr lang="it-IT" sz="1400" dirty="0"/>
          </a:p>
        </p:txBody>
      </p:sp>
      <p:sp>
        <p:nvSpPr>
          <p:cNvPr id="24" name="Rettangolo 23"/>
          <p:cNvSpPr/>
          <p:nvPr/>
        </p:nvSpPr>
        <p:spPr>
          <a:xfrm>
            <a:off x="4357686" y="2500306"/>
            <a:ext cx="1214446" cy="107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u="sng" dirty="0" smtClean="0">
                <a:solidFill>
                  <a:srgbClr val="FFC000"/>
                </a:solidFill>
              </a:rPr>
              <a:t>Moto</a:t>
            </a:r>
            <a:r>
              <a:rPr lang="it-IT" sz="1400" dirty="0" smtClean="0"/>
              <a:t> fa parte della natura degli atomi</a:t>
            </a:r>
            <a:endParaRPr lang="it-IT" sz="1400" dirty="0"/>
          </a:p>
        </p:txBody>
      </p:sp>
      <p:cxnSp>
        <p:nvCxnSpPr>
          <p:cNvPr id="26" name="Connettore 2 25"/>
          <p:cNvCxnSpPr/>
          <p:nvPr/>
        </p:nvCxnSpPr>
        <p:spPr>
          <a:xfrm rot="16200000" flipH="1">
            <a:off x="5643570" y="1357298"/>
            <a:ext cx="1000132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tangolo 26"/>
          <p:cNvSpPr/>
          <p:nvPr/>
        </p:nvSpPr>
        <p:spPr>
          <a:xfrm>
            <a:off x="5715008" y="1214422"/>
            <a:ext cx="1357322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rispetta</a:t>
            </a:r>
            <a:endParaRPr lang="it-IT" sz="1400" dirty="0"/>
          </a:p>
        </p:txBody>
      </p:sp>
      <p:sp>
        <p:nvSpPr>
          <p:cNvPr id="28" name="Rettangolo 27"/>
          <p:cNvSpPr/>
          <p:nvPr/>
        </p:nvSpPr>
        <p:spPr>
          <a:xfrm>
            <a:off x="6286512" y="2357430"/>
            <a:ext cx="1285884" cy="13573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Le regole di Parmenide ma spiega la </a:t>
            </a:r>
            <a:r>
              <a:rPr lang="it-IT" sz="1400" u="sng" dirty="0" smtClean="0">
                <a:solidFill>
                  <a:srgbClr val="FFC000"/>
                </a:solidFill>
              </a:rPr>
              <a:t>molteplicità e il divenire</a:t>
            </a:r>
            <a:endParaRPr lang="it-IT" sz="1400" u="sng" dirty="0">
              <a:solidFill>
                <a:srgbClr val="FFC000"/>
              </a:solidFill>
            </a:endParaRPr>
          </a:p>
        </p:txBody>
      </p:sp>
      <p:cxnSp>
        <p:nvCxnSpPr>
          <p:cNvPr id="30" name="Connettore 2 29"/>
          <p:cNvCxnSpPr/>
          <p:nvPr/>
        </p:nvCxnSpPr>
        <p:spPr>
          <a:xfrm>
            <a:off x="3571868" y="3357562"/>
            <a:ext cx="1500198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>
            <a:off x="4286248" y="3643314"/>
            <a:ext cx="121444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che</a:t>
            </a:r>
            <a:endParaRPr lang="it-IT" sz="1400" dirty="0"/>
          </a:p>
        </p:txBody>
      </p:sp>
      <p:sp>
        <p:nvSpPr>
          <p:cNvPr id="32" name="Rettangolo 31"/>
          <p:cNvSpPr/>
          <p:nvPr/>
        </p:nvSpPr>
        <p:spPr>
          <a:xfrm>
            <a:off x="4572000" y="4429132"/>
            <a:ext cx="1928826" cy="1785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Assomigliano all’ </a:t>
            </a:r>
            <a:r>
              <a:rPr lang="it-IT" sz="1400" u="sng" dirty="0" smtClean="0">
                <a:solidFill>
                  <a:srgbClr val="FFC000"/>
                </a:solidFill>
              </a:rPr>
              <a:t>essere di Parmenide: </a:t>
            </a:r>
            <a:r>
              <a:rPr lang="it-IT" sz="1400" dirty="0" smtClean="0"/>
              <a:t>ingenerati, incorruttibili, non modificabili e non coinvolti in processi del divenire</a:t>
            </a:r>
            <a:endParaRPr lang="it-IT" sz="14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2143108" y="285728"/>
            <a:ext cx="4286280" cy="1143008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>
                <a:solidFill>
                  <a:srgbClr val="FFC000"/>
                </a:solidFill>
              </a:rPr>
              <a:t>Democrito</a:t>
            </a:r>
            <a:endParaRPr lang="it-IT" sz="3600" dirty="0">
              <a:solidFill>
                <a:srgbClr val="FFC000"/>
              </a:solidFill>
            </a:endParaRPr>
          </a:p>
        </p:txBody>
      </p:sp>
      <p:cxnSp>
        <p:nvCxnSpPr>
          <p:cNvPr id="4" name="Connettore 2 3"/>
          <p:cNvCxnSpPr/>
          <p:nvPr/>
        </p:nvCxnSpPr>
        <p:spPr>
          <a:xfrm rot="10800000" flipV="1">
            <a:off x="1714480" y="1142984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214282" y="1071546"/>
            <a:ext cx="1500198" cy="1714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Atomi si differenziano solo per la </a:t>
            </a:r>
            <a:r>
              <a:rPr lang="it-IT" sz="1400" u="sng" dirty="0" smtClean="0">
                <a:solidFill>
                  <a:srgbClr val="FFC000"/>
                </a:solidFill>
              </a:rPr>
              <a:t>forma </a:t>
            </a:r>
            <a:r>
              <a:rPr lang="it-IT" sz="1400" dirty="0" smtClean="0"/>
              <a:t>e sono </a:t>
            </a:r>
            <a:r>
              <a:rPr lang="it-IT" sz="1400" u="sng" dirty="0" smtClean="0">
                <a:solidFill>
                  <a:srgbClr val="FFC000"/>
                </a:solidFill>
              </a:rPr>
              <a:t>privi qualità</a:t>
            </a:r>
            <a:r>
              <a:rPr lang="it-IT" sz="1400" dirty="0" smtClean="0"/>
              <a:t>, ad es. colore sapore e odore</a:t>
            </a:r>
            <a:endParaRPr lang="it-IT" sz="1400" dirty="0"/>
          </a:p>
        </p:txBody>
      </p:sp>
      <p:sp>
        <p:nvSpPr>
          <p:cNvPr id="7" name="Rettangolo 6"/>
          <p:cNvSpPr/>
          <p:nvPr/>
        </p:nvSpPr>
        <p:spPr>
          <a:xfrm>
            <a:off x="1714480" y="928670"/>
            <a:ext cx="64294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gli</a:t>
            </a:r>
            <a:endParaRPr lang="it-IT" sz="1400" dirty="0"/>
          </a:p>
        </p:txBody>
      </p:sp>
      <p:cxnSp>
        <p:nvCxnSpPr>
          <p:cNvPr id="9" name="Connettore 2 8"/>
          <p:cNvCxnSpPr/>
          <p:nvPr/>
        </p:nvCxnSpPr>
        <p:spPr>
          <a:xfrm rot="5400000">
            <a:off x="553611" y="3089671"/>
            <a:ext cx="642944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500034" y="2928934"/>
            <a:ext cx="42862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e</a:t>
            </a:r>
            <a:endParaRPr lang="it-IT" sz="1400" dirty="0"/>
          </a:p>
        </p:txBody>
      </p:sp>
      <p:sp>
        <p:nvSpPr>
          <p:cNvPr id="17" name="Rettangolo 16"/>
          <p:cNvSpPr/>
          <p:nvPr/>
        </p:nvSpPr>
        <p:spPr>
          <a:xfrm>
            <a:off x="214282" y="3429000"/>
            <a:ext cx="1428760" cy="107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Sono </a:t>
            </a:r>
            <a:r>
              <a:rPr lang="it-IT" sz="1400" u="sng" dirty="0" smtClean="0">
                <a:solidFill>
                  <a:srgbClr val="FFC000"/>
                </a:solidFill>
              </a:rPr>
              <a:t>infiniti</a:t>
            </a:r>
            <a:r>
              <a:rPr lang="it-IT" sz="1400" dirty="0" smtClean="0"/>
              <a:t> e </a:t>
            </a:r>
            <a:r>
              <a:rPr lang="it-IT" sz="1400" u="sng" dirty="0" smtClean="0">
                <a:solidFill>
                  <a:srgbClr val="FFC000"/>
                </a:solidFill>
              </a:rPr>
              <a:t>infiniti </a:t>
            </a:r>
            <a:r>
              <a:rPr lang="it-IT" sz="1400" dirty="0" smtClean="0">
                <a:solidFill>
                  <a:schemeClr val="tx1"/>
                </a:solidFill>
              </a:rPr>
              <a:t>sono i </a:t>
            </a:r>
            <a:r>
              <a:rPr lang="it-IT" sz="1400" u="sng" dirty="0" smtClean="0">
                <a:solidFill>
                  <a:srgbClr val="FFC000"/>
                </a:solidFill>
              </a:rPr>
              <a:t>mondi</a:t>
            </a:r>
            <a:r>
              <a:rPr lang="it-IT" sz="1400" dirty="0" smtClean="0"/>
              <a:t> da essi generati</a:t>
            </a:r>
            <a:endParaRPr lang="it-IT" sz="1400" dirty="0"/>
          </a:p>
        </p:txBody>
      </p:sp>
      <p:cxnSp>
        <p:nvCxnSpPr>
          <p:cNvPr id="19" name="Connettore 2 18"/>
          <p:cNvCxnSpPr/>
          <p:nvPr/>
        </p:nvCxnSpPr>
        <p:spPr>
          <a:xfrm rot="5400000">
            <a:off x="2607455" y="1535893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2428860" y="1428736"/>
            <a:ext cx="71438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le</a:t>
            </a:r>
            <a:endParaRPr lang="it-IT" sz="1400" dirty="0"/>
          </a:p>
        </p:txBody>
      </p:sp>
      <p:sp>
        <p:nvSpPr>
          <p:cNvPr id="22" name="Rettangolo 21"/>
          <p:cNvSpPr/>
          <p:nvPr/>
        </p:nvSpPr>
        <p:spPr>
          <a:xfrm>
            <a:off x="2045912" y="2194631"/>
            <a:ext cx="1311642" cy="8771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u="sng" dirty="0" smtClean="0">
                <a:solidFill>
                  <a:srgbClr val="FFC000"/>
                </a:solidFill>
              </a:rPr>
              <a:t>Qualità</a:t>
            </a:r>
            <a:r>
              <a:rPr lang="it-IT" sz="1400" dirty="0" smtClean="0"/>
              <a:t> non esistono in natura</a:t>
            </a:r>
            <a:endParaRPr lang="it-IT" sz="1400" dirty="0"/>
          </a:p>
        </p:txBody>
      </p:sp>
      <p:cxnSp>
        <p:nvCxnSpPr>
          <p:cNvPr id="24" name="Connettore 2 23"/>
          <p:cNvCxnSpPr>
            <a:stCxn id="22" idx="2"/>
          </p:cNvCxnSpPr>
          <p:nvPr/>
        </p:nvCxnSpPr>
        <p:spPr>
          <a:xfrm rot="16200000" flipH="1">
            <a:off x="2315263" y="3458279"/>
            <a:ext cx="785818" cy="128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24"/>
          <p:cNvSpPr/>
          <p:nvPr/>
        </p:nvSpPr>
        <p:spPr>
          <a:xfrm>
            <a:off x="2143108" y="3357562"/>
            <a:ext cx="57150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ma</a:t>
            </a:r>
            <a:endParaRPr lang="it-IT" sz="1400" dirty="0"/>
          </a:p>
        </p:txBody>
      </p:sp>
      <p:sp>
        <p:nvSpPr>
          <p:cNvPr id="26" name="Rettangolo 25"/>
          <p:cNvSpPr/>
          <p:nvPr/>
        </p:nvSpPr>
        <p:spPr>
          <a:xfrm>
            <a:off x="2000232" y="3857628"/>
            <a:ext cx="1571636" cy="11430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Si sviluppano, quando entrano in contato con gli </a:t>
            </a:r>
            <a:r>
              <a:rPr lang="it-IT" sz="1400" u="sng" dirty="0" smtClean="0">
                <a:solidFill>
                  <a:srgbClr val="FFC000"/>
                </a:solidFill>
              </a:rPr>
              <a:t>organi di senso</a:t>
            </a:r>
            <a:endParaRPr lang="it-IT" sz="1400" u="sng" dirty="0">
              <a:solidFill>
                <a:srgbClr val="FFC000"/>
              </a:solidFill>
            </a:endParaRPr>
          </a:p>
        </p:txBody>
      </p:sp>
      <p:cxnSp>
        <p:nvCxnSpPr>
          <p:cNvPr id="28" name="Connettore 2 27"/>
          <p:cNvCxnSpPr>
            <a:stCxn id="26" idx="2"/>
          </p:cNvCxnSpPr>
          <p:nvPr/>
        </p:nvCxnSpPr>
        <p:spPr>
          <a:xfrm rot="5400000">
            <a:off x="2393141" y="5393545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tangolo 28"/>
          <p:cNvSpPr/>
          <p:nvPr/>
        </p:nvSpPr>
        <p:spPr>
          <a:xfrm>
            <a:off x="2071670" y="5143512"/>
            <a:ext cx="71438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quindi</a:t>
            </a:r>
            <a:endParaRPr lang="it-IT" sz="1400" dirty="0"/>
          </a:p>
        </p:txBody>
      </p:sp>
      <p:sp>
        <p:nvSpPr>
          <p:cNvPr id="30" name="Rettangolo 29"/>
          <p:cNvSpPr/>
          <p:nvPr/>
        </p:nvSpPr>
        <p:spPr>
          <a:xfrm>
            <a:off x="2214546" y="5786454"/>
            <a:ext cx="1214446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La </a:t>
            </a:r>
            <a:r>
              <a:rPr lang="it-IT" sz="1400" u="sng" dirty="0" smtClean="0">
                <a:solidFill>
                  <a:srgbClr val="FFC000"/>
                </a:solidFill>
              </a:rPr>
              <a:t>sensazione </a:t>
            </a:r>
            <a:r>
              <a:rPr lang="it-IT" sz="1400" dirty="0" smtClean="0"/>
              <a:t>è soggettiva</a:t>
            </a:r>
            <a:endParaRPr lang="it-IT" sz="1400" dirty="0"/>
          </a:p>
        </p:txBody>
      </p:sp>
      <p:cxnSp>
        <p:nvCxnSpPr>
          <p:cNvPr id="32" name="Connettore 2 31"/>
          <p:cNvCxnSpPr/>
          <p:nvPr/>
        </p:nvCxnSpPr>
        <p:spPr>
          <a:xfrm rot="5400000">
            <a:off x="4107653" y="1893083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tangolo 33"/>
          <p:cNvSpPr/>
          <p:nvPr/>
        </p:nvSpPr>
        <p:spPr>
          <a:xfrm>
            <a:off x="4000496" y="1643050"/>
            <a:ext cx="50006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la</a:t>
            </a:r>
            <a:endParaRPr lang="it-IT" sz="1400" dirty="0"/>
          </a:p>
        </p:txBody>
      </p:sp>
      <p:sp>
        <p:nvSpPr>
          <p:cNvPr id="36" name="Rettangolo 35"/>
          <p:cNvSpPr/>
          <p:nvPr/>
        </p:nvSpPr>
        <p:spPr>
          <a:xfrm>
            <a:off x="4071934" y="2357430"/>
            <a:ext cx="1214446" cy="13573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u="sng" dirty="0" smtClean="0">
                <a:solidFill>
                  <a:srgbClr val="FFC000"/>
                </a:solidFill>
              </a:rPr>
              <a:t>Conoscenza </a:t>
            </a:r>
            <a:r>
              <a:rPr lang="it-IT" sz="1400" dirty="0" smtClean="0"/>
              <a:t>può essere </a:t>
            </a:r>
            <a:r>
              <a:rPr lang="it-IT" sz="1400" u="sng" dirty="0" smtClean="0">
                <a:solidFill>
                  <a:srgbClr val="FFC000"/>
                </a:solidFill>
              </a:rPr>
              <a:t>sensibile e razionale</a:t>
            </a:r>
            <a:endParaRPr lang="it-IT" sz="1400" u="sng" dirty="0">
              <a:solidFill>
                <a:srgbClr val="FFC000"/>
              </a:solidFill>
            </a:endParaRPr>
          </a:p>
        </p:txBody>
      </p:sp>
      <p:pic>
        <p:nvPicPr>
          <p:cNvPr id="124930" name="Picture 2" descr="http://www.mondo3.it/filosofia/filosofionline/democrito/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357298"/>
            <a:ext cx="2266711" cy="2238377"/>
          </a:xfrm>
          <a:prstGeom prst="rect">
            <a:avLst/>
          </a:prstGeom>
          <a:noFill/>
        </p:spPr>
      </p:pic>
      <p:pic>
        <p:nvPicPr>
          <p:cNvPr id="124932" name="Picture 4" descr="http://www.pucsp.br/pos/cesima/schenberg/cientistas/democrit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929066"/>
            <a:ext cx="3352795" cy="27481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3000375" y="785813"/>
            <a:ext cx="3143250" cy="100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sz="3200">
                <a:solidFill>
                  <a:schemeClr val="hlink"/>
                </a:solidFill>
              </a:rPr>
              <a:t>Anassagora</a:t>
            </a:r>
          </a:p>
        </p:txBody>
      </p:sp>
      <p:cxnSp>
        <p:nvCxnSpPr>
          <p:cNvPr id="6" name="Connettore 2 5"/>
          <p:cNvCxnSpPr>
            <a:stCxn id="4" idx="6"/>
            <a:endCxn id="8" idx="0"/>
          </p:cNvCxnSpPr>
          <p:nvPr/>
        </p:nvCxnSpPr>
        <p:spPr>
          <a:xfrm>
            <a:off x="6143625" y="1285875"/>
            <a:ext cx="1500188" cy="928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6786563" y="1357313"/>
            <a:ext cx="100012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>
                <a:solidFill>
                  <a:schemeClr val="tx1"/>
                </a:solidFill>
                <a:latin typeface="Arial" charset="0"/>
              </a:rPr>
              <a:t>fu</a:t>
            </a:r>
          </a:p>
        </p:txBody>
      </p:sp>
      <p:sp>
        <p:nvSpPr>
          <p:cNvPr id="8" name="Rettangolo 7"/>
          <p:cNvSpPr/>
          <p:nvPr/>
        </p:nvSpPr>
        <p:spPr>
          <a:xfrm>
            <a:off x="6929438" y="2214563"/>
            <a:ext cx="1428750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>
                <a:solidFill>
                  <a:schemeClr val="hlink"/>
                </a:solidFill>
                <a:latin typeface="Arial" charset="0"/>
              </a:rPr>
              <a:t>uno </a:t>
            </a:r>
            <a:r>
              <a:rPr lang="it-IT">
                <a:solidFill>
                  <a:schemeClr val="accent2"/>
                </a:solidFill>
                <a:latin typeface="Arial" charset="0"/>
              </a:rPr>
              <a:t>“</a:t>
            </a:r>
            <a:r>
              <a:rPr lang="it-IT">
                <a:solidFill>
                  <a:schemeClr val="tx1"/>
                </a:solidFill>
                <a:latin typeface="Arial" charset="0"/>
              </a:rPr>
              <a:t>scienziato</a:t>
            </a:r>
            <a:r>
              <a:rPr lang="it-IT">
                <a:solidFill>
                  <a:schemeClr val="accent2"/>
                </a:solidFill>
                <a:latin typeface="Arial" charset="0"/>
              </a:rPr>
              <a:t>” </a:t>
            </a:r>
            <a:endParaRPr lang="it-IT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11" name="Connettore 2 10"/>
          <p:cNvCxnSpPr>
            <a:stCxn id="4" idx="2"/>
            <a:endCxn id="13" idx="0"/>
          </p:cNvCxnSpPr>
          <p:nvPr/>
        </p:nvCxnSpPr>
        <p:spPr>
          <a:xfrm rot="10800000" flipV="1">
            <a:off x="1500188" y="1285875"/>
            <a:ext cx="1500187" cy="785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1143000" y="1214438"/>
            <a:ext cx="1571625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>
                <a:solidFill>
                  <a:schemeClr val="tx1"/>
                </a:solidFill>
                <a:latin typeface="Arial" charset="0"/>
              </a:rPr>
              <a:t>Si occupo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642938" y="2071688"/>
            <a:ext cx="17145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>
                <a:solidFill>
                  <a:schemeClr val="hlink"/>
                </a:solidFill>
                <a:latin typeface="Arial" charset="0"/>
              </a:rPr>
              <a:t>esclusivamente della</a:t>
            </a:r>
            <a:r>
              <a:rPr lang="it-IT">
                <a:solidFill>
                  <a:schemeClr val="accent2"/>
                </a:solidFill>
              </a:rPr>
              <a:t> </a:t>
            </a:r>
            <a:r>
              <a:rPr lang="it-IT">
                <a:solidFill>
                  <a:schemeClr val="accent2"/>
                </a:solidFill>
                <a:latin typeface="Arial" charset="0"/>
              </a:rPr>
              <a:t>“</a:t>
            </a:r>
            <a:r>
              <a:rPr lang="it-IT" b="1" i="1">
                <a:solidFill>
                  <a:schemeClr val="tx1"/>
                </a:solidFill>
                <a:latin typeface="Arial" charset="0"/>
              </a:rPr>
              <a:t>physis</a:t>
            </a:r>
            <a:r>
              <a:rPr lang="it-IT">
                <a:solidFill>
                  <a:schemeClr val="accent2"/>
                </a:solidFill>
                <a:latin typeface="Arial" charset="0"/>
              </a:rPr>
              <a:t>”</a:t>
            </a:r>
            <a:endParaRPr lang="it-IT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16" name="Connettore 2 15"/>
          <p:cNvCxnSpPr>
            <a:stCxn id="4" idx="5"/>
            <a:endCxn id="18" idx="0"/>
          </p:cNvCxnSpPr>
          <p:nvPr/>
        </p:nvCxnSpPr>
        <p:spPr>
          <a:xfrm rot="16200000" flipH="1">
            <a:off x="4947444" y="2375694"/>
            <a:ext cx="1860550" cy="388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5867400" y="2349500"/>
            <a:ext cx="1214438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>
                <a:solidFill>
                  <a:schemeClr val="tx1"/>
                </a:solidFill>
                <a:latin typeface="Arial" charset="0"/>
              </a:rPr>
              <a:t>sostiene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5286375" y="3500438"/>
            <a:ext cx="1571625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>
                <a:solidFill>
                  <a:schemeClr val="hlink"/>
                </a:solidFill>
                <a:latin typeface="Arial" charset="0"/>
              </a:rPr>
              <a:t>che la realtà è composta di</a:t>
            </a:r>
            <a:r>
              <a:rPr lang="it-IT">
                <a:solidFill>
                  <a:srgbClr val="FFFFFF"/>
                </a:solidFill>
              </a:rPr>
              <a:t> </a:t>
            </a:r>
            <a:r>
              <a:rPr lang="it-IT">
                <a:solidFill>
                  <a:schemeClr val="tx1"/>
                </a:solidFill>
                <a:latin typeface="Arial" charset="0"/>
              </a:rPr>
              <a:t>“</a:t>
            </a:r>
            <a:r>
              <a:rPr lang="it-IT" b="1">
                <a:solidFill>
                  <a:schemeClr val="tx1"/>
                </a:solidFill>
                <a:latin typeface="Arial" charset="0"/>
              </a:rPr>
              <a:t>semi</a:t>
            </a:r>
            <a:r>
              <a:rPr lang="it-IT">
                <a:solidFill>
                  <a:schemeClr val="tx1"/>
                </a:solidFill>
                <a:latin typeface="Arial" charset="0"/>
              </a:rPr>
              <a:t>”</a:t>
            </a:r>
          </a:p>
        </p:txBody>
      </p:sp>
      <p:cxnSp>
        <p:nvCxnSpPr>
          <p:cNvPr id="22" name="Connettore 2 21"/>
          <p:cNvCxnSpPr>
            <a:cxnSpLocks noChangeShapeType="1"/>
            <a:stCxn id="18" idx="2"/>
            <a:endCxn id="24" idx="0"/>
          </p:cNvCxnSpPr>
          <p:nvPr/>
        </p:nvCxnSpPr>
        <p:spPr bwMode="auto">
          <a:xfrm>
            <a:off x="6072188" y="4727575"/>
            <a:ext cx="798512" cy="993775"/>
          </a:xfrm>
          <a:prstGeom prst="straightConnector1">
            <a:avLst/>
          </a:prstGeom>
          <a:noFill/>
          <a:ln w="10000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23" name="Rettangolo 22"/>
          <p:cNvSpPr/>
          <p:nvPr/>
        </p:nvSpPr>
        <p:spPr>
          <a:xfrm>
            <a:off x="6516688" y="4941888"/>
            <a:ext cx="571500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>
                <a:solidFill>
                  <a:schemeClr val="tx1"/>
                </a:solidFill>
                <a:latin typeface="Arial" charset="0"/>
              </a:rPr>
              <a:t>che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6156325" y="5734050"/>
            <a:ext cx="1428750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>
                <a:solidFill>
                  <a:schemeClr val="hlink"/>
                </a:solidFill>
                <a:latin typeface="Arial" charset="0"/>
              </a:rPr>
              <a:t>sono in numero</a:t>
            </a:r>
            <a:r>
              <a:rPr lang="it-IT">
                <a:solidFill>
                  <a:schemeClr val="accent2"/>
                </a:solidFill>
              </a:rPr>
              <a:t> </a:t>
            </a:r>
            <a:r>
              <a:rPr lang="it-IT" sz="2000" b="1" i="1">
                <a:solidFill>
                  <a:schemeClr val="tx1"/>
                </a:solidFill>
                <a:latin typeface="Arial" charset="0"/>
              </a:rPr>
              <a:t>infinito</a:t>
            </a:r>
          </a:p>
        </p:txBody>
      </p:sp>
      <p:cxnSp>
        <p:nvCxnSpPr>
          <p:cNvPr id="26" name="Connettore 2 25"/>
          <p:cNvCxnSpPr>
            <a:cxnSpLocks noChangeShapeType="1"/>
            <a:stCxn id="4" idx="3"/>
            <a:endCxn id="28" idx="0"/>
          </p:cNvCxnSpPr>
          <p:nvPr/>
        </p:nvCxnSpPr>
        <p:spPr bwMode="auto">
          <a:xfrm flipH="1">
            <a:off x="2286000" y="1652588"/>
            <a:ext cx="1174750" cy="2406650"/>
          </a:xfrm>
          <a:prstGeom prst="straightConnector1">
            <a:avLst/>
          </a:prstGeom>
          <a:noFill/>
          <a:ln w="10000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27" name="Rettangolo 26"/>
          <p:cNvSpPr/>
          <p:nvPr/>
        </p:nvSpPr>
        <p:spPr>
          <a:xfrm>
            <a:off x="3059113" y="2060575"/>
            <a:ext cx="1349375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>
                <a:solidFill>
                  <a:schemeClr val="tx1"/>
                </a:solidFill>
                <a:latin typeface="Arial" charset="0"/>
              </a:rPr>
              <a:t>introduce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1143000" y="4071938"/>
            <a:ext cx="2286000" cy="10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>
                <a:solidFill>
                  <a:schemeClr val="hlink"/>
                </a:solidFill>
                <a:latin typeface="Arial" charset="0"/>
              </a:rPr>
              <a:t>Un principio importante chiamato</a:t>
            </a:r>
            <a:r>
              <a:rPr lang="it-IT" b="1" i="1">
                <a:solidFill>
                  <a:srgbClr val="91581F"/>
                </a:solidFill>
              </a:rPr>
              <a:t> </a:t>
            </a:r>
            <a:r>
              <a:rPr lang="it-IT" b="1" i="1">
                <a:solidFill>
                  <a:schemeClr val="tx1"/>
                </a:solidFill>
              </a:rPr>
              <a:t>nous</a:t>
            </a:r>
            <a:r>
              <a:rPr lang="it-IT">
                <a:solidFill>
                  <a:schemeClr val="tx1"/>
                </a:solidFill>
              </a:rPr>
              <a:t> (</a:t>
            </a:r>
            <a:r>
              <a:rPr lang="it-IT" b="1">
                <a:solidFill>
                  <a:schemeClr val="tx1"/>
                </a:solidFill>
              </a:rPr>
              <a:t>intelletto</a:t>
            </a:r>
            <a:r>
              <a:rPr lang="it-IT">
                <a:solidFill>
                  <a:schemeClr val="tx1"/>
                </a:solidFill>
              </a:rPr>
              <a:t>)    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285750" y="5286375"/>
            <a:ext cx="1214438" cy="35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>
                <a:solidFill>
                  <a:schemeClr val="tx1"/>
                </a:solidFill>
                <a:latin typeface="Arial" charset="0"/>
              </a:rPr>
              <a:t>trasforma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0" y="6021388"/>
            <a:ext cx="2916238" cy="836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>
                <a:solidFill>
                  <a:schemeClr val="hlink"/>
                </a:solidFill>
                <a:latin typeface="Arial" charset="0"/>
              </a:rPr>
              <a:t>il “</a:t>
            </a:r>
            <a:r>
              <a:rPr lang="it-IT" b="1" i="1">
                <a:solidFill>
                  <a:schemeClr val="tx1"/>
                </a:solidFill>
                <a:latin typeface="Arial" charset="0"/>
              </a:rPr>
              <a:t>caos</a:t>
            </a:r>
            <a:r>
              <a:rPr lang="it-IT">
                <a:solidFill>
                  <a:schemeClr val="hlink"/>
                </a:solidFill>
                <a:latin typeface="Arial" charset="0"/>
              </a:rPr>
              <a:t>” iniziale in un</a:t>
            </a:r>
            <a:r>
              <a:rPr lang="it-IT">
                <a:solidFill>
                  <a:schemeClr val="accent2"/>
                </a:solidFill>
              </a:rPr>
              <a:t> </a:t>
            </a:r>
            <a:r>
              <a:rPr lang="it-IT">
                <a:solidFill>
                  <a:schemeClr val="hlink"/>
                </a:solidFill>
                <a:latin typeface="Arial" charset="0"/>
              </a:rPr>
              <a:t>“</a:t>
            </a:r>
            <a:r>
              <a:rPr lang="it-IT" b="1" i="1">
                <a:solidFill>
                  <a:schemeClr val="tx1"/>
                </a:solidFill>
                <a:latin typeface="Arial" charset="0"/>
              </a:rPr>
              <a:t>cosmo</a:t>
            </a:r>
            <a:r>
              <a:rPr lang="it-IT">
                <a:solidFill>
                  <a:schemeClr val="hlink"/>
                </a:solidFill>
                <a:latin typeface="Arial" charset="0"/>
              </a:rPr>
              <a:t>” (</a:t>
            </a:r>
            <a:r>
              <a:rPr lang="it-IT">
                <a:solidFill>
                  <a:schemeClr val="tx1"/>
                </a:solidFill>
                <a:latin typeface="Arial" charset="0"/>
              </a:rPr>
              <a:t>cioè in un ordine</a:t>
            </a:r>
            <a:r>
              <a:rPr lang="it-IT">
                <a:solidFill>
                  <a:schemeClr val="hlink"/>
                </a:solidFill>
                <a:latin typeface="Arial" charset="0"/>
              </a:rPr>
              <a:t>)</a:t>
            </a:r>
          </a:p>
        </p:txBody>
      </p:sp>
      <p:sp>
        <p:nvSpPr>
          <p:cNvPr id="36" name="Rettangolo 35"/>
          <p:cNvSpPr/>
          <p:nvPr/>
        </p:nvSpPr>
        <p:spPr>
          <a:xfrm>
            <a:off x="3132138" y="5300663"/>
            <a:ext cx="2643187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>
                <a:solidFill>
                  <a:schemeClr val="tx1"/>
                </a:solidFill>
                <a:latin typeface="Arial" charset="0"/>
              </a:rPr>
              <a:t>responsabile</a:t>
            </a:r>
            <a:r>
              <a:rPr lang="it-IT">
                <a:solidFill>
                  <a:schemeClr val="accent2"/>
                </a:solidFill>
              </a:rPr>
              <a:t> </a:t>
            </a:r>
            <a:r>
              <a:rPr lang="it-IT">
                <a:solidFill>
                  <a:schemeClr val="hlink"/>
                </a:solidFill>
                <a:latin typeface="Arial" charset="0"/>
              </a:rPr>
              <a:t>dell’ordine della natura</a:t>
            </a:r>
          </a:p>
        </p:txBody>
      </p:sp>
      <p:cxnSp>
        <p:nvCxnSpPr>
          <p:cNvPr id="13336" name="AutoShape 24"/>
          <p:cNvCxnSpPr>
            <a:cxnSpLocks noChangeShapeType="1"/>
            <a:stCxn id="28" idx="2"/>
            <a:endCxn id="32" idx="0"/>
          </p:cNvCxnSpPr>
          <p:nvPr/>
        </p:nvCxnSpPr>
        <p:spPr bwMode="auto">
          <a:xfrm flipH="1">
            <a:off x="1458913" y="5156200"/>
            <a:ext cx="827087" cy="852488"/>
          </a:xfrm>
          <a:prstGeom prst="straightConnector1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337" name="AutoShape 25"/>
          <p:cNvCxnSpPr>
            <a:cxnSpLocks noChangeShapeType="1"/>
            <a:stCxn id="28" idx="2"/>
            <a:endCxn id="36" idx="1"/>
          </p:cNvCxnSpPr>
          <p:nvPr/>
        </p:nvCxnSpPr>
        <p:spPr bwMode="auto">
          <a:xfrm>
            <a:off x="2286000" y="5156200"/>
            <a:ext cx="833438" cy="538163"/>
          </a:xfrm>
          <a:prstGeom prst="straightConnector1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2051050" y="5445125"/>
            <a:ext cx="4333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/>
              <a:t>è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freewebs.com/crystallinesnow2/Simple-Boom-Blue-Wallpap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3333" y="-1857412"/>
            <a:ext cx="10837333" cy="9286940"/>
          </a:xfrm>
          <a:prstGeom prst="rect">
            <a:avLst/>
          </a:prstGeom>
          <a:noFill/>
        </p:spPr>
      </p:pic>
      <p:sp>
        <p:nvSpPr>
          <p:cNvPr id="2" name="Ovale 1"/>
          <p:cNvSpPr/>
          <p:nvPr/>
        </p:nvSpPr>
        <p:spPr>
          <a:xfrm>
            <a:off x="2357422" y="1714488"/>
            <a:ext cx="2571768" cy="107157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dirty="0" smtClean="0"/>
              <a:t>il </a:t>
            </a:r>
            <a:r>
              <a:rPr lang="it-IT" sz="4800" dirty="0" smtClean="0">
                <a:solidFill>
                  <a:srgbClr val="FF0000"/>
                </a:solidFill>
              </a:rPr>
              <a:t>mito</a:t>
            </a:r>
            <a:endParaRPr lang="it-IT" sz="4800" dirty="0">
              <a:solidFill>
                <a:srgbClr val="FF0000"/>
              </a:solidFill>
            </a:endParaRPr>
          </a:p>
        </p:txBody>
      </p:sp>
      <p:cxnSp>
        <p:nvCxnSpPr>
          <p:cNvPr id="4" name="Connettore 2 3"/>
          <p:cNvCxnSpPr>
            <a:stCxn id="2" idx="0"/>
            <a:endCxn id="8" idx="2"/>
          </p:cNvCxnSpPr>
          <p:nvPr/>
        </p:nvCxnSpPr>
        <p:spPr>
          <a:xfrm rot="16200000" flipV="1">
            <a:off x="2803910" y="875091"/>
            <a:ext cx="428628" cy="1250165"/>
          </a:xfrm>
          <a:prstGeom prst="straightConnector1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1785918" y="1357298"/>
            <a:ext cx="100013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deriva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571604" y="571480"/>
            <a:ext cx="164307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Dal greco  </a:t>
            </a:r>
            <a:r>
              <a:rPr lang="it-IT" u="sng" dirty="0" smtClean="0">
                <a:solidFill>
                  <a:srgbClr val="FF0000"/>
                </a:solidFill>
              </a:rPr>
              <a:t>“mythos” </a:t>
            </a:r>
            <a:endParaRPr lang="it-IT" u="sng" dirty="0">
              <a:solidFill>
                <a:srgbClr val="FF0000"/>
              </a:solidFill>
            </a:endParaRPr>
          </a:p>
        </p:txBody>
      </p:sp>
      <p:cxnSp>
        <p:nvCxnSpPr>
          <p:cNvPr id="10" name="Connettore 2 9"/>
          <p:cNvCxnSpPr>
            <a:stCxn id="8" idx="3"/>
            <a:endCxn id="14" idx="1"/>
          </p:cNvCxnSpPr>
          <p:nvPr/>
        </p:nvCxnSpPr>
        <p:spPr>
          <a:xfrm>
            <a:off x="3214678" y="928670"/>
            <a:ext cx="20002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3643306" y="642918"/>
            <a:ext cx="785818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che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214942" y="357166"/>
            <a:ext cx="1714480" cy="11430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Significa </a:t>
            </a:r>
            <a:r>
              <a:rPr lang="it-IT" u="sng" dirty="0" smtClean="0">
                <a:solidFill>
                  <a:srgbClr val="FF0000"/>
                </a:solidFill>
              </a:rPr>
              <a:t>parola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  </a:t>
            </a:r>
            <a:r>
              <a:rPr lang="it-IT" dirty="0" smtClean="0">
                <a:solidFill>
                  <a:schemeClr val="tx1"/>
                </a:solidFill>
              </a:rPr>
              <a:t>o</a:t>
            </a:r>
            <a:r>
              <a:rPr lang="it-IT" u="sng" dirty="0" smtClean="0">
                <a:solidFill>
                  <a:srgbClr val="FF0000"/>
                </a:solidFill>
              </a:rPr>
              <a:t> discorso</a:t>
            </a:r>
            <a:endParaRPr lang="it-IT" u="sng" dirty="0">
              <a:solidFill>
                <a:srgbClr val="FF0000"/>
              </a:solidFill>
            </a:endParaRPr>
          </a:p>
        </p:txBody>
      </p:sp>
      <p:cxnSp>
        <p:nvCxnSpPr>
          <p:cNvPr id="17" name="Connettore 2 16"/>
          <p:cNvCxnSpPr/>
          <p:nvPr/>
        </p:nvCxnSpPr>
        <p:spPr>
          <a:xfrm rot="16200000" flipH="1">
            <a:off x="2519273" y="2909960"/>
            <a:ext cx="728432" cy="194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2857488" y="2714620"/>
            <a:ext cx="128588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contiene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2000232" y="3357562"/>
            <a:ext cx="171451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Una </a:t>
            </a:r>
            <a:r>
              <a:rPr lang="it-IT" u="sng" dirty="0" smtClean="0">
                <a:solidFill>
                  <a:srgbClr val="FF0000"/>
                </a:solidFill>
              </a:rPr>
              <a:t>verità</a:t>
            </a:r>
            <a:r>
              <a:rPr lang="it-IT" dirty="0" smtClean="0"/>
              <a:t> originaria</a:t>
            </a:r>
            <a:endParaRPr lang="it-IT" dirty="0"/>
          </a:p>
        </p:txBody>
      </p:sp>
      <p:cxnSp>
        <p:nvCxnSpPr>
          <p:cNvPr id="21" name="Connettore 2 20"/>
          <p:cNvCxnSpPr>
            <a:endCxn id="23" idx="0"/>
          </p:cNvCxnSpPr>
          <p:nvPr/>
        </p:nvCxnSpPr>
        <p:spPr>
          <a:xfrm rot="16200000" flipH="1">
            <a:off x="2893207" y="4607727"/>
            <a:ext cx="1214446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3428992" y="4286256"/>
            <a:ext cx="121444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oscurata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2714612" y="5357826"/>
            <a:ext cx="1857388" cy="121444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Dal</a:t>
            </a:r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it-IT" u="sng" dirty="0" smtClean="0">
                <a:solidFill>
                  <a:srgbClr val="FF0000"/>
                </a:solidFill>
              </a:rPr>
              <a:t>progressivo</a:t>
            </a:r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 smtClean="0"/>
              <a:t>allontanarsi dell’uomo dalla natura</a:t>
            </a:r>
            <a:endParaRPr lang="it-IT" dirty="0"/>
          </a:p>
        </p:txBody>
      </p:sp>
      <p:cxnSp>
        <p:nvCxnSpPr>
          <p:cNvPr id="44" name="Connettore 2 43"/>
          <p:cNvCxnSpPr>
            <a:stCxn id="2" idx="5"/>
          </p:cNvCxnSpPr>
          <p:nvPr/>
        </p:nvCxnSpPr>
        <p:spPr>
          <a:xfrm rot="16200000" flipH="1">
            <a:off x="4807981" y="2373712"/>
            <a:ext cx="671047" cy="1181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5" name="Rettangolo 44"/>
          <p:cNvSpPr/>
          <p:nvPr/>
        </p:nvSpPr>
        <p:spPr>
          <a:xfrm>
            <a:off x="4643438" y="2500306"/>
            <a:ext cx="1285884" cy="50006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76200"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é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5786446" y="3286124"/>
            <a:ext cx="2500330" cy="13573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una narrazione fantastica, tramandata </a:t>
            </a:r>
            <a:r>
              <a:rPr lang="it-IT" u="sng" dirty="0" smtClean="0">
                <a:solidFill>
                  <a:srgbClr val="FF0000"/>
                </a:solidFill>
              </a:rPr>
              <a:t>oralmente</a:t>
            </a:r>
            <a:r>
              <a:rPr lang="it-IT" dirty="0" smtClean="0">
                <a:solidFill>
                  <a:schemeClr val="tx1"/>
                </a:solidFill>
              </a:rPr>
              <a:t> o </a:t>
            </a:r>
            <a:r>
              <a:rPr lang="it-IT" u="sng" dirty="0" smtClean="0">
                <a:solidFill>
                  <a:srgbClr val="FF0000"/>
                </a:solidFill>
              </a:rPr>
              <a:t>in forma scritta</a:t>
            </a:r>
            <a:endParaRPr lang="it-IT" u="sng" dirty="0">
              <a:solidFill>
                <a:srgbClr val="FF0000"/>
              </a:solidFill>
            </a:endParaRPr>
          </a:p>
        </p:txBody>
      </p:sp>
      <p:cxnSp>
        <p:nvCxnSpPr>
          <p:cNvPr id="48" name="Connettore 2 47"/>
          <p:cNvCxnSpPr>
            <a:endCxn id="50" idx="2"/>
          </p:cNvCxnSpPr>
          <p:nvPr/>
        </p:nvCxnSpPr>
        <p:spPr>
          <a:xfrm rot="5400000" flipH="1" flipV="1">
            <a:off x="6983032" y="2518166"/>
            <a:ext cx="785818" cy="750099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tangolo 48"/>
          <p:cNvSpPr/>
          <p:nvPr/>
        </p:nvSpPr>
        <p:spPr>
          <a:xfrm>
            <a:off x="6643702" y="2714620"/>
            <a:ext cx="92869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di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0" name="Rettangolo 49"/>
          <p:cNvSpPr/>
          <p:nvPr/>
        </p:nvSpPr>
        <p:spPr>
          <a:xfrm>
            <a:off x="6643702" y="1928802"/>
            <a:ext cx="221457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gesta di dei e di eroi</a:t>
            </a:r>
            <a:endParaRPr lang="it-IT" dirty="0"/>
          </a:p>
        </p:txBody>
      </p:sp>
      <p:cxnSp>
        <p:nvCxnSpPr>
          <p:cNvPr id="53" name="Connettore 2 52"/>
          <p:cNvCxnSpPr>
            <a:stCxn id="46" idx="2"/>
            <a:endCxn id="55" idx="0"/>
          </p:cNvCxnSpPr>
          <p:nvPr/>
        </p:nvCxnSpPr>
        <p:spPr>
          <a:xfrm rot="16200000" flipH="1">
            <a:off x="6715140" y="4964917"/>
            <a:ext cx="85725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ttangolo 53"/>
          <p:cNvSpPr/>
          <p:nvPr/>
        </p:nvSpPr>
        <p:spPr>
          <a:xfrm>
            <a:off x="7286644" y="4929198"/>
            <a:ext cx="714380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che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5" name="Rettangolo 54"/>
          <p:cNvSpPr/>
          <p:nvPr/>
        </p:nvSpPr>
        <p:spPr>
          <a:xfrm>
            <a:off x="5715008" y="5500702"/>
            <a:ext cx="3071834" cy="13572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costituisce la </a:t>
            </a:r>
            <a:r>
              <a:rPr lang="it-IT" u="sng" dirty="0" smtClean="0">
                <a:solidFill>
                  <a:srgbClr val="FF0000"/>
                </a:solidFill>
              </a:rPr>
              <a:t>prima espressione</a:t>
            </a:r>
            <a:r>
              <a:rPr lang="it-IT" dirty="0" smtClean="0"/>
              <a:t> del patrimonio culturale di un popolo</a:t>
            </a:r>
            <a:endParaRPr lang="it-IT" dirty="0"/>
          </a:p>
        </p:txBody>
      </p:sp>
      <p:cxnSp>
        <p:nvCxnSpPr>
          <p:cNvPr id="59" name="Connettore 2 58"/>
          <p:cNvCxnSpPr>
            <a:stCxn id="2" idx="2"/>
            <a:endCxn id="60" idx="0"/>
          </p:cNvCxnSpPr>
          <p:nvPr/>
        </p:nvCxnSpPr>
        <p:spPr>
          <a:xfrm rot="10800000" flipV="1">
            <a:off x="1107258" y="2250272"/>
            <a:ext cx="1250165" cy="23931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tangolo 59"/>
          <p:cNvSpPr/>
          <p:nvPr/>
        </p:nvSpPr>
        <p:spPr>
          <a:xfrm>
            <a:off x="142844" y="4643446"/>
            <a:ext cx="1928826" cy="1785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spiegazione di credenze e fenomeni naturali e sociali</a:t>
            </a:r>
            <a:endParaRPr lang="it-IT" dirty="0"/>
          </a:p>
        </p:txBody>
      </p:sp>
      <p:sp>
        <p:nvSpPr>
          <p:cNvPr id="71" name="Rettangolo 70"/>
          <p:cNvSpPr/>
          <p:nvPr/>
        </p:nvSpPr>
        <p:spPr>
          <a:xfrm>
            <a:off x="928662" y="2571744"/>
            <a:ext cx="85725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offre</a:t>
            </a:r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manulele.it/blog/hello/2046547/1024/tramonto_arancione_con_qualche_nuvola_1-2005.09.07-16.18.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753600" cy="7529490"/>
          </a:xfrm>
          <a:prstGeom prst="rect">
            <a:avLst/>
          </a:prstGeom>
          <a:noFill/>
        </p:spPr>
      </p:pic>
      <p:pic>
        <p:nvPicPr>
          <p:cNvPr id="15362" name="Picture 2" descr="http://www.toneoperi.altervista.org/wp-content/uploads/2009/04/aristotel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7" y="0"/>
            <a:ext cx="3143274" cy="1714488"/>
          </a:xfrm>
          <a:prstGeom prst="rect">
            <a:avLst/>
          </a:prstGeom>
          <a:noFill/>
        </p:spPr>
      </p:pic>
      <p:sp>
        <p:nvSpPr>
          <p:cNvPr id="3" name="Ovale 2"/>
          <p:cNvSpPr/>
          <p:nvPr/>
        </p:nvSpPr>
        <p:spPr>
          <a:xfrm>
            <a:off x="3071802" y="285728"/>
            <a:ext cx="2786082" cy="10001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Aristotele</a:t>
            </a:r>
            <a:endParaRPr lang="it-IT" sz="3200" dirty="0"/>
          </a:p>
        </p:txBody>
      </p:sp>
      <p:cxnSp>
        <p:nvCxnSpPr>
          <p:cNvPr id="5" name="Connettore 2 4"/>
          <p:cNvCxnSpPr>
            <a:stCxn id="3" idx="4"/>
          </p:cNvCxnSpPr>
          <p:nvPr/>
        </p:nvCxnSpPr>
        <p:spPr>
          <a:xfrm rot="5400000">
            <a:off x="4089793" y="1553754"/>
            <a:ext cx="642944" cy="107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4429124" y="1285860"/>
            <a:ext cx="128588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distingue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 rot="10800000" flipV="1">
            <a:off x="3071802" y="1857364"/>
            <a:ext cx="128588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4357686" y="1857364"/>
            <a:ext cx="178595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1214414" y="2214554"/>
            <a:ext cx="1857388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filosofi </a:t>
            </a:r>
            <a:r>
              <a:rPr lang="it-IT" dirty="0" smtClean="0">
                <a:solidFill>
                  <a:schemeClr val="bg1"/>
                </a:solidFill>
              </a:rPr>
              <a:t>(</a:t>
            </a:r>
            <a:r>
              <a:rPr lang="it-IT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physiologòi</a:t>
            </a:r>
            <a:r>
              <a:rPr lang="it-IT" b="1" i="1" dirty="0" smtClean="0">
                <a:solidFill>
                  <a:schemeClr val="bg1"/>
                </a:solidFill>
              </a:rPr>
              <a:t>)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endParaRPr lang="it-IT" dirty="0"/>
          </a:p>
        </p:txBody>
      </p:sp>
      <p:sp>
        <p:nvSpPr>
          <p:cNvPr id="23" name="Rettangolo 22"/>
          <p:cNvSpPr/>
          <p:nvPr/>
        </p:nvSpPr>
        <p:spPr>
          <a:xfrm>
            <a:off x="6143636" y="2214554"/>
            <a:ext cx="1857388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sapienti </a:t>
            </a:r>
            <a:r>
              <a:rPr lang="it-IT" dirty="0" smtClean="0"/>
              <a:t>(</a:t>
            </a:r>
            <a:r>
              <a:rPr lang="it-IT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theològoi</a:t>
            </a:r>
            <a:r>
              <a:rPr lang="it-IT" dirty="0" smtClean="0"/>
              <a:t>)</a:t>
            </a:r>
            <a:endParaRPr lang="it-IT" dirty="0"/>
          </a:p>
        </p:txBody>
      </p:sp>
      <p:cxnSp>
        <p:nvCxnSpPr>
          <p:cNvPr id="25" name="Connettore 2 24"/>
          <p:cNvCxnSpPr>
            <a:stCxn id="23" idx="2"/>
            <a:endCxn id="27" idx="0"/>
          </p:cNvCxnSpPr>
          <p:nvPr/>
        </p:nvCxnSpPr>
        <p:spPr>
          <a:xfrm rot="5400000">
            <a:off x="6625843" y="3196827"/>
            <a:ext cx="714380" cy="178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/>
          <p:nvPr/>
        </p:nvSpPr>
        <p:spPr>
          <a:xfrm>
            <a:off x="7143768" y="3143248"/>
            <a:ext cx="157163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hanno parlato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5857884" y="3643314"/>
            <a:ext cx="207170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dell’</a:t>
            </a:r>
            <a:r>
              <a:rPr lang="it-IT" b="1" u="sng" dirty="0" smtClean="0">
                <a:solidFill>
                  <a:schemeClr val="accent6">
                    <a:lumMod val="50000"/>
                  </a:schemeClr>
                </a:solidFill>
              </a:rPr>
              <a:t>origine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 della 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natura</a:t>
            </a: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31" name="Connettore 2 30"/>
          <p:cNvCxnSpPr>
            <a:stCxn id="27" idx="2"/>
            <a:endCxn id="33" idx="0"/>
          </p:cNvCxnSpPr>
          <p:nvPr/>
        </p:nvCxnSpPr>
        <p:spPr>
          <a:xfrm rot="16200000" flipH="1">
            <a:off x="6375809" y="4947057"/>
            <a:ext cx="1071570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tangolo 31"/>
          <p:cNvSpPr/>
          <p:nvPr/>
        </p:nvSpPr>
        <p:spPr>
          <a:xfrm>
            <a:off x="6715140" y="4643446"/>
            <a:ext cx="135732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ricorrendo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5929322" y="5500702"/>
            <a:ext cx="2000264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all’</a:t>
            </a:r>
            <a:r>
              <a:rPr lang="it-IT" b="1" dirty="0" smtClean="0"/>
              <a:t>intervento </a:t>
            </a:r>
            <a:r>
              <a:rPr lang="it-IT" dirty="0" smtClean="0"/>
              <a:t>degli </a:t>
            </a:r>
            <a:r>
              <a:rPr lang="it-IT" b="1" dirty="0" smtClean="0"/>
              <a:t>dei</a:t>
            </a:r>
            <a:endParaRPr lang="it-IT" dirty="0"/>
          </a:p>
        </p:txBody>
      </p:sp>
      <p:cxnSp>
        <p:nvCxnSpPr>
          <p:cNvPr id="36" name="Connettore 2 35"/>
          <p:cNvCxnSpPr>
            <a:stCxn id="22" idx="2"/>
          </p:cNvCxnSpPr>
          <p:nvPr/>
        </p:nvCxnSpPr>
        <p:spPr>
          <a:xfrm rot="5400000">
            <a:off x="1785124" y="3286124"/>
            <a:ext cx="71517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tangolo 36"/>
          <p:cNvSpPr/>
          <p:nvPr/>
        </p:nvSpPr>
        <p:spPr>
          <a:xfrm>
            <a:off x="1071538" y="3643314"/>
            <a:ext cx="2071702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coloro che </a:t>
            </a:r>
            <a:r>
              <a:rPr lang="it-IT" b="1" dirty="0" smtClean="0">
                <a:solidFill>
                  <a:schemeClr val="bg1"/>
                </a:solidFill>
              </a:rPr>
              <a:t>fanno discorsi </a:t>
            </a:r>
            <a:r>
              <a:rPr lang="it-IT" dirty="0" smtClean="0">
                <a:solidFill>
                  <a:schemeClr val="bg1"/>
                </a:solidFill>
              </a:rPr>
              <a:t>sulla </a:t>
            </a:r>
            <a:r>
              <a:rPr lang="it-IT" b="1" i="1" u="sng" dirty="0" smtClean="0">
                <a:solidFill>
                  <a:schemeClr val="bg1"/>
                </a:solidFill>
              </a:rPr>
              <a:t>physis</a:t>
            </a:r>
            <a:endParaRPr lang="it-IT" u="sng" dirty="0">
              <a:solidFill>
                <a:schemeClr val="bg1"/>
              </a:solidFill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2143108" y="3214686"/>
            <a:ext cx="107157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sono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40" name="Connettore 2 39"/>
          <p:cNvCxnSpPr>
            <a:stCxn id="37" idx="2"/>
            <a:endCxn id="41" idx="0"/>
          </p:cNvCxnSpPr>
          <p:nvPr/>
        </p:nvCxnSpPr>
        <p:spPr>
          <a:xfrm rot="5400000">
            <a:off x="1589464" y="4982777"/>
            <a:ext cx="1000132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tangolo 40"/>
          <p:cNvSpPr/>
          <p:nvPr/>
        </p:nvSpPr>
        <p:spPr>
          <a:xfrm>
            <a:off x="1071538" y="5500702"/>
            <a:ext cx="2000264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cioè sulla </a:t>
            </a:r>
            <a:r>
              <a:rPr lang="it-IT" b="1" i="1" u="sng" dirty="0" smtClean="0"/>
              <a:t>natura  </a:t>
            </a:r>
            <a:r>
              <a:rPr lang="it-IT" b="1" i="1" dirty="0" smtClean="0"/>
              <a:t>di tutte le cose esistenti</a:t>
            </a:r>
            <a:endParaRPr lang="it-IT" dirty="0"/>
          </a:p>
        </p:txBody>
      </p:sp>
      <p:sp>
        <p:nvSpPr>
          <p:cNvPr id="42" name="Rettangolo 41"/>
          <p:cNvSpPr/>
          <p:nvPr/>
        </p:nvSpPr>
        <p:spPr>
          <a:xfrm>
            <a:off x="1928794" y="4786322"/>
            <a:ext cx="100013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cioè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55" name="Connettore 2 54"/>
          <p:cNvCxnSpPr/>
          <p:nvPr/>
        </p:nvCxnSpPr>
        <p:spPr>
          <a:xfrm>
            <a:off x="5929322" y="785794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tangolo 55"/>
          <p:cNvSpPr/>
          <p:nvPr/>
        </p:nvSpPr>
        <p:spPr>
          <a:xfrm>
            <a:off x="7000892" y="285728"/>
            <a:ext cx="1785918" cy="13573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uno dei più innovativi e prolifici uomini di cultura del mondo antico</a:t>
            </a:r>
            <a:endParaRPr lang="it-IT" dirty="0"/>
          </a:p>
        </p:txBody>
      </p:sp>
      <p:sp>
        <p:nvSpPr>
          <p:cNvPr id="57" name="Rettangolo 56"/>
          <p:cNvSpPr/>
          <p:nvPr/>
        </p:nvSpPr>
        <p:spPr>
          <a:xfrm>
            <a:off x="5643570" y="357166"/>
            <a:ext cx="142876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considerato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lazza.files.wordpress.com/2007/06/ubuntu-edgy-smooth-aqu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40" y="-4214866"/>
            <a:ext cx="15240000" cy="11430000"/>
          </a:xfrm>
          <a:prstGeom prst="rect">
            <a:avLst/>
          </a:prstGeom>
          <a:noFill/>
        </p:spPr>
      </p:pic>
      <p:sp>
        <p:nvSpPr>
          <p:cNvPr id="2" name="Ovale 1"/>
          <p:cNvSpPr/>
          <p:nvPr/>
        </p:nvSpPr>
        <p:spPr>
          <a:xfrm>
            <a:off x="3428992" y="2071678"/>
            <a:ext cx="2357454" cy="135732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L’</a:t>
            </a:r>
            <a:r>
              <a:rPr lang="it-IT" sz="3200" b="1" i="1" dirty="0" err="1" smtClean="0"/>
              <a:t>archè</a:t>
            </a:r>
            <a:r>
              <a:rPr lang="it-IT" sz="3200" b="1" i="1" dirty="0" smtClean="0"/>
              <a:t> </a:t>
            </a:r>
            <a:endParaRPr lang="it-IT" sz="3200" dirty="0"/>
          </a:p>
        </p:txBody>
      </p:sp>
      <p:cxnSp>
        <p:nvCxnSpPr>
          <p:cNvPr id="4" name="Connettore 2 3"/>
          <p:cNvCxnSpPr>
            <a:stCxn id="2" idx="7"/>
          </p:cNvCxnSpPr>
          <p:nvPr/>
        </p:nvCxnSpPr>
        <p:spPr>
          <a:xfrm rot="5400000" flipH="1" flipV="1">
            <a:off x="5514439" y="1426941"/>
            <a:ext cx="770278" cy="9167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6429388" y="1071546"/>
            <a:ext cx="2428892" cy="1000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dal greco:</a:t>
            </a:r>
            <a:r>
              <a:rPr lang="el-GR" dirty="0" smtClean="0"/>
              <a:t>ἀρχή</a:t>
            </a:r>
            <a:r>
              <a:rPr lang="it-IT" dirty="0" smtClean="0"/>
              <a:t>(</a:t>
            </a:r>
            <a:r>
              <a:rPr lang="it-IT" dirty="0" err="1" smtClean="0"/>
              <a:t>àrcho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6" name="Triangolo isoscele 5"/>
          <p:cNvSpPr/>
          <p:nvPr/>
        </p:nvSpPr>
        <p:spPr>
          <a:xfrm>
            <a:off x="4929190" y="1142984"/>
            <a:ext cx="1643074" cy="714380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deriva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8" name="Connettore 2 7"/>
          <p:cNvCxnSpPr>
            <a:stCxn id="2" idx="5"/>
          </p:cNvCxnSpPr>
          <p:nvPr/>
        </p:nvCxnSpPr>
        <p:spPr>
          <a:xfrm rot="16200000" flipH="1">
            <a:off x="5300125" y="3371305"/>
            <a:ext cx="1127468" cy="8453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5643570" y="3143248"/>
            <a:ext cx="135732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significa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715008" y="4357694"/>
            <a:ext cx="1643074" cy="928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“Principio”</a:t>
            </a:r>
            <a:endParaRPr lang="it-IT" dirty="0"/>
          </a:p>
        </p:txBody>
      </p:sp>
      <p:cxnSp>
        <p:nvCxnSpPr>
          <p:cNvPr id="12" name="Connettore 2 11"/>
          <p:cNvCxnSpPr>
            <a:stCxn id="2" idx="3"/>
            <a:endCxn id="14" idx="0"/>
          </p:cNvCxnSpPr>
          <p:nvPr/>
        </p:nvCxnSpPr>
        <p:spPr>
          <a:xfrm rot="5400000">
            <a:off x="2662829" y="3246289"/>
            <a:ext cx="1127469" cy="10953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2214546" y="3214686"/>
            <a:ext cx="107157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è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714480" y="4357694"/>
            <a:ext cx="1928826" cy="1000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causa delle altre cose</a:t>
            </a:r>
            <a:endParaRPr lang="it-IT" dirty="0"/>
          </a:p>
        </p:txBody>
      </p:sp>
      <p:cxnSp>
        <p:nvCxnSpPr>
          <p:cNvPr id="16" name="Connettore 2 15"/>
          <p:cNvCxnSpPr>
            <a:stCxn id="2" idx="1"/>
            <a:endCxn id="18" idx="3"/>
          </p:cNvCxnSpPr>
          <p:nvPr/>
        </p:nvCxnSpPr>
        <p:spPr>
          <a:xfrm rot="16200000" flipV="1">
            <a:off x="2769986" y="1266205"/>
            <a:ext cx="448808" cy="1559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2571736" y="1500174"/>
            <a:ext cx="114300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è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0" y="1142984"/>
            <a:ext cx="2214546" cy="13573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il principio</a:t>
            </a:r>
          </a:p>
          <a:p>
            <a:pPr algn="ctr"/>
            <a:r>
              <a:rPr lang="it-IT" dirty="0" smtClean="0"/>
              <a:t> mediante il  quale le altre cose vengono conosciute</a:t>
            </a:r>
            <a:endParaRPr lang="it-IT" dirty="0"/>
          </a:p>
        </p:txBody>
      </p:sp>
      <p:cxnSp>
        <p:nvCxnSpPr>
          <p:cNvPr id="22" name="Connettore 2 21"/>
          <p:cNvCxnSpPr>
            <a:stCxn id="2" idx="0"/>
            <a:endCxn id="24" idx="2"/>
          </p:cNvCxnSpPr>
          <p:nvPr/>
        </p:nvCxnSpPr>
        <p:spPr>
          <a:xfrm rot="16200000" flipV="1">
            <a:off x="3911199" y="1375157"/>
            <a:ext cx="857256" cy="5357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/>
          <p:cNvSpPr/>
          <p:nvPr/>
        </p:nvSpPr>
        <p:spPr>
          <a:xfrm>
            <a:off x="4071934" y="1285860"/>
            <a:ext cx="57150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è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2857488" y="357166"/>
            <a:ext cx="2428892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l’unica cosa che </a:t>
            </a:r>
            <a:r>
              <a:rPr lang="it-IT" b="1" u="sng" dirty="0" smtClean="0"/>
              <a:t>permane</a:t>
            </a:r>
            <a:r>
              <a:rPr lang="it-IT" dirty="0" smtClean="0"/>
              <a:t>, le altre </a:t>
            </a:r>
            <a:r>
              <a:rPr lang="it-IT" b="1" dirty="0" smtClean="0"/>
              <a:t>periscono</a:t>
            </a:r>
            <a:r>
              <a:rPr lang="it-IT" dirty="0" smtClean="0"/>
              <a:t>. </a:t>
            </a:r>
            <a:endParaRPr lang="it-IT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ftp.acc.umu.se/pub/gnome/teams/art.gnome.org/backgrounds/ABSTRACT-SunergosGreyWallpaper_1600x1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40" y="-4357742"/>
            <a:ext cx="15240000" cy="11430000"/>
          </a:xfrm>
          <a:prstGeom prst="rect">
            <a:avLst/>
          </a:prstGeom>
          <a:noFill/>
        </p:spPr>
      </p:pic>
      <p:sp>
        <p:nvSpPr>
          <p:cNvPr id="2" name="Ovale 1"/>
          <p:cNvSpPr/>
          <p:nvPr/>
        </p:nvSpPr>
        <p:spPr>
          <a:xfrm>
            <a:off x="3428992" y="714356"/>
            <a:ext cx="2428892" cy="107157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 smtClean="0"/>
              <a:t>Talete</a:t>
            </a:r>
            <a:r>
              <a:rPr lang="it-IT" dirty="0" smtClean="0"/>
              <a:t> </a:t>
            </a:r>
            <a:endParaRPr lang="it-IT" dirty="0"/>
          </a:p>
        </p:txBody>
      </p:sp>
      <p:cxnSp>
        <p:nvCxnSpPr>
          <p:cNvPr id="4" name="Connettore 2 3"/>
          <p:cNvCxnSpPr/>
          <p:nvPr/>
        </p:nvCxnSpPr>
        <p:spPr>
          <a:xfrm rot="5400000">
            <a:off x="4214810" y="214311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4500562" y="1857364"/>
            <a:ext cx="107157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trovo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786182" y="2500306"/>
            <a:ext cx="2143140" cy="78581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l’</a:t>
            </a:r>
            <a:r>
              <a:rPr lang="it-IT" b="1" dirty="0" smtClean="0"/>
              <a:t>archè</a:t>
            </a:r>
            <a:r>
              <a:rPr lang="it-IT" dirty="0" smtClean="0"/>
              <a:t> </a:t>
            </a:r>
            <a:r>
              <a:rPr lang="it-IT" b="1" u="sng" dirty="0" smtClean="0"/>
              <a:t>nel</a:t>
            </a:r>
            <a:r>
              <a:rPr lang="it-IT" dirty="0" smtClean="0"/>
              <a:t>l’</a:t>
            </a:r>
            <a:r>
              <a:rPr lang="it-IT" b="1" dirty="0" smtClean="0"/>
              <a:t>acqua</a:t>
            </a:r>
            <a:endParaRPr lang="it-IT" dirty="0"/>
          </a:p>
        </p:txBody>
      </p:sp>
      <p:cxnSp>
        <p:nvCxnSpPr>
          <p:cNvPr id="8" name="Connettore 2 7"/>
          <p:cNvCxnSpPr>
            <a:stCxn id="6" idx="2"/>
            <a:endCxn id="10" idx="0"/>
          </p:cNvCxnSpPr>
          <p:nvPr/>
        </p:nvCxnSpPr>
        <p:spPr>
          <a:xfrm rot="16200000" flipH="1">
            <a:off x="5375677" y="2768198"/>
            <a:ext cx="571504" cy="16073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4714876" y="3500438"/>
            <a:ext cx="100013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Poiché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5429256" y="3857628"/>
            <a:ext cx="2071702" cy="85725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Osserva</a:t>
            </a:r>
            <a:r>
              <a:rPr lang="it-IT" dirty="0" smtClean="0"/>
              <a:t> che la vita nasce dal umido</a:t>
            </a:r>
            <a:endParaRPr lang="it-IT" dirty="0"/>
          </a:p>
        </p:txBody>
      </p:sp>
      <p:cxnSp>
        <p:nvCxnSpPr>
          <p:cNvPr id="13" name="Connettore 2 12"/>
          <p:cNvCxnSpPr>
            <a:stCxn id="2" idx="2"/>
            <a:endCxn id="15" idx="3"/>
          </p:cNvCxnSpPr>
          <p:nvPr/>
        </p:nvCxnSpPr>
        <p:spPr>
          <a:xfrm rot="10800000">
            <a:off x="2286016" y="892951"/>
            <a:ext cx="114297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2285984" y="1000108"/>
            <a:ext cx="11430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dedusse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0" y="357166"/>
            <a:ext cx="2286016" cy="107157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che la </a:t>
            </a:r>
            <a:r>
              <a:rPr lang="it-IT" b="1" i="1" dirty="0" smtClean="0"/>
              <a:t>molteplicità </a:t>
            </a:r>
            <a:r>
              <a:rPr lang="it-IT" dirty="0" smtClean="0"/>
              <a:t>delle </a:t>
            </a:r>
            <a:r>
              <a:rPr lang="it-IT" b="1" i="1" dirty="0" smtClean="0"/>
              <a:t>cose</a:t>
            </a:r>
            <a:r>
              <a:rPr lang="it-IT" dirty="0" smtClean="0"/>
              <a:t>, sia </a:t>
            </a:r>
            <a:r>
              <a:rPr lang="it-IT" b="1" u="sng" dirty="0" smtClean="0"/>
              <a:t>riconducibile</a:t>
            </a:r>
            <a:r>
              <a:rPr lang="it-IT" dirty="0" smtClean="0"/>
              <a:t> a un’</a:t>
            </a:r>
            <a:r>
              <a:rPr lang="it-IT" b="1" i="1" dirty="0" smtClean="0"/>
              <a:t>unità</a:t>
            </a:r>
            <a:endParaRPr lang="it-IT" dirty="0"/>
          </a:p>
        </p:txBody>
      </p:sp>
      <p:pic>
        <p:nvPicPr>
          <p:cNvPr id="13314" name="Picture 2" descr="http://kidslink.bo.cnr.it/guercino/ic9/ipertesti/chimica/storia/tale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0"/>
            <a:ext cx="2790825" cy="3276601"/>
          </a:xfrm>
          <a:prstGeom prst="rect">
            <a:avLst/>
          </a:prstGeom>
          <a:noFill/>
        </p:spPr>
      </p:pic>
      <p:cxnSp>
        <p:nvCxnSpPr>
          <p:cNvPr id="24" name="Connettore 2 23"/>
          <p:cNvCxnSpPr>
            <a:stCxn id="2" idx="3"/>
          </p:cNvCxnSpPr>
          <p:nvPr/>
        </p:nvCxnSpPr>
        <p:spPr>
          <a:xfrm rot="5400000">
            <a:off x="2706843" y="1351016"/>
            <a:ext cx="799871" cy="1355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24"/>
          <p:cNvSpPr/>
          <p:nvPr/>
        </p:nvSpPr>
        <p:spPr>
          <a:xfrm>
            <a:off x="2071670" y="1714488"/>
            <a:ext cx="107157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è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357158" y="2428868"/>
            <a:ext cx="2786082" cy="121444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comunemente considerato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il primo 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filosofo</a:t>
            </a:r>
            <a:r>
              <a:rPr lang="it-IT" b="1" dirty="0" smtClean="0"/>
              <a:t> della  storia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occidentale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www.ecardfriends.com/wallpaper/images/blac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28"/>
            <a:ext cx="9144000" cy="7143728"/>
          </a:xfrm>
          <a:prstGeom prst="rect">
            <a:avLst/>
          </a:prstGeom>
          <a:noFill/>
        </p:spPr>
      </p:pic>
      <p:sp>
        <p:nvSpPr>
          <p:cNvPr id="2" name="Ovale 1"/>
          <p:cNvSpPr/>
          <p:nvPr/>
        </p:nvSpPr>
        <p:spPr>
          <a:xfrm>
            <a:off x="3214678" y="571480"/>
            <a:ext cx="2357454" cy="135732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Anassimandro</a:t>
            </a:r>
            <a:endParaRPr lang="it-IT" dirty="0"/>
          </a:p>
        </p:txBody>
      </p:sp>
      <p:cxnSp>
        <p:nvCxnSpPr>
          <p:cNvPr id="4" name="Connettore 2 3"/>
          <p:cNvCxnSpPr>
            <a:endCxn id="7" idx="0"/>
          </p:cNvCxnSpPr>
          <p:nvPr/>
        </p:nvCxnSpPr>
        <p:spPr>
          <a:xfrm rot="5400000">
            <a:off x="4572000" y="2285992"/>
            <a:ext cx="128588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Anaximander.jpg"/>
          <p:cNvPicPr>
            <a:picLocks noChangeAspect="1" noChangeArrowheads="1"/>
          </p:cNvPicPr>
          <p:nvPr/>
        </p:nvPicPr>
        <p:blipFill>
          <a:blip r:embed="rId3" cstate="print">
            <a:lum bright="3000" contrast="38000"/>
          </a:blip>
          <a:srcRect/>
          <a:stretch>
            <a:fillRect/>
          </a:stretch>
        </p:blipFill>
        <p:spPr bwMode="auto">
          <a:xfrm>
            <a:off x="0" y="-142900"/>
            <a:ext cx="2143108" cy="3552825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5357818" y="1785926"/>
            <a:ext cx="121444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individua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929058" y="3000372"/>
            <a:ext cx="2428892" cy="1285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lnSpc>
                <a:spcPct val="90000"/>
              </a:lnSpc>
            </a:pPr>
            <a:r>
              <a:rPr lang="it-IT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l’archè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chemeClr val="accent2"/>
                </a:solidFill>
              </a:rPr>
              <a:t>in un </a:t>
            </a:r>
            <a:r>
              <a:rPr lang="it-IT" b="1" dirty="0" smtClean="0">
                <a:solidFill>
                  <a:schemeClr val="accent2"/>
                </a:solidFill>
              </a:rPr>
              <a:t>principio </a:t>
            </a:r>
            <a:r>
              <a:rPr lang="it-IT" dirty="0" smtClean="0">
                <a:solidFill>
                  <a:schemeClr val="accent2"/>
                </a:solidFill>
              </a:rPr>
              <a:t>che chiama </a:t>
            </a:r>
            <a:r>
              <a:rPr lang="it-IT" b="1" i="1" dirty="0" smtClean="0">
                <a:solidFill>
                  <a:schemeClr val="tx1"/>
                </a:solidFill>
              </a:rPr>
              <a:t>àpeiron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9" name="Connettore 2 8"/>
          <p:cNvCxnSpPr>
            <a:endCxn id="11" idx="0"/>
          </p:cNvCxnSpPr>
          <p:nvPr/>
        </p:nvCxnSpPr>
        <p:spPr>
          <a:xfrm rot="5400000">
            <a:off x="4643438" y="4857760"/>
            <a:ext cx="164307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4071934" y="5786454"/>
            <a:ext cx="2571768" cy="928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2"/>
                </a:solidFill>
              </a:rPr>
              <a:t>“</a:t>
            </a:r>
            <a:r>
              <a:rPr lang="it-IT" b="1" i="1" dirty="0" smtClean="0">
                <a:solidFill>
                  <a:schemeClr val="accent2"/>
                </a:solidFill>
              </a:rPr>
              <a:t>indefinito</a:t>
            </a:r>
            <a:r>
              <a:rPr lang="it-IT" dirty="0" smtClean="0">
                <a:solidFill>
                  <a:schemeClr val="accent2"/>
                </a:solidFill>
              </a:rPr>
              <a:t>” o </a:t>
            </a:r>
            <a:r>
              <a:rPr lang="it-IT" dirty="0" smtClean="0">
                <a:solidFill>
                  <a:schemeClr val="tx1"/>
                </a:solidFill>
              </a:rPr>
              <a:t>“</a:t>
            </a:r>
            <a:r>
              <a:rPr lang="it-IT" b="1" i="1" dirty="0" smtClean="0">
                <a:solidFill>
                  <a:schemeClr val="tx1"/>
                </a:solidFill>
              </a:rPr>
              <a:t>illimitato</a:t>
            </a:r>
            <a:r>
              <a:rPr lang="it-IT" dirty="0" smtClean="0">
                <a:solidFill>
                  <a:schemeClr val="tx1"/>
                </a:solidFill>
              </a:rPr>
              <a:t>”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17" name="Connettore 2 16"/>
          <p:cNvCxnSpPr>
            <a:stCxn id="2" idx="3"/>
            <a:endCxn id="20" idx="0"/>
          </p:cNvCxnSpPr>
          <p:nvPr/>
        </p:nvCxnSpPr>
        <p:spPr>
          <a:xfrm rot="5400000">
            <a:off x="1644838" y="2085422"/>
            <a:ext cx="2270477" cy="1559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2285984" y="2143116"/>
            <a:ext cx="85725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pensa</a:t>
            </a:r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>
            <a:off x="857224" y="4000504"/>
            <a:ext cx="2286016" cy="16430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Che il principio</a:t>
            </a:r>
            <a:r>
              <a:rPr lang="it-IT" dirty="0" smtClean="0">
                <a:solidFill>
                  <a:schemeClr val="accent2"/>
                </a:solidFill>
              </a:rPr>
              <a:t> da cui possono </a:t>
            </a:r>
            <a:r>
              <a:rPr lang="it-IT" b="1" u="sng" dirty="0" smtClean="0">
                <a:solidFill>
                  <a:schemeClr val="tx1"/>
                </a:solidFill>
              </a:rPr>
              <a:t>nascere</a:t>
            </a:r>
            <a:r>
              <a:rPr lang="it-IT" dirty="0" smtClean="0">
                <a:solidFill>
                  <a:schemeClr val="accent2"/>
                </a:solidFill>
              </a:rPr>
              <a:t> tutte le cose </a:t>
            </a:r>
            <a:r>
              <a:rPr lang="it-IT" u="sng" dirty="0" smtClean="0">
                <a:solidFill>
                  <a:schemeClr val="tx1"/>
                </a:solidFill>
              </a:rPr>
              <a:t>deve </a:t>
            </a:r>
            <a:r>
              <a:rPr lang="it-IT" b="1" u="sng" dirty="0" smtClean="0">
                <a:solidFill>
                  <a:schemeClr val="tx1"/>
                </a:solidFill>
              </a:rPr>
              <a:t>essere </a:t>
            </a:r>
            <a:r>
              <a:rPr lang="it-IT" b="1" i="1" u="sng" dirty="0" smtClean="0">
                <a:solidFill>
                  <a:schemeClr val="tx1"/>
                </a:solidFill>
              </a:rPr>
              <a:t>indefinito</a:t>
            </a:r>
            <a:endParaRPr lang="it-IT" u="sng" dirty="0">
              <a:solidFill>
                <a:schemeClr val="tx1"/>
              </a:solidFill>
            </a:endParaRPr>
          </a:p>
        </p:txBody>
      </p:sp>
      <p:cxnSp>
        <p:nvCxnSpPr>
          <p:cNvPr id="22" name="Connettore 2 21"/>
          <p:cNvCxnSpPr>
            <a:endCxn id="24" idx="1"/>
          </p:cNvCxnSpPr>
          <p:nvPr/>
        </p:nvCxnSpPr>
        <p:spPr>
          <a:xfrm>
            <a:off x="5572132" y="1285860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/>
          <p:cNvSpPr/>
          <p:nvPr/>
        </p:nvSpPr>
        <p:spPr>
          <a:xfrm>
            <a:off x="5500694" y="714356"/>
            <a:ext cx="121444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È stato</a:t>
            </a:r>
            <a:endParaRPr lang="it-IT" dirty="0"/>
          </a:p>
        </p:txBody>
      </p:sp>
      <p:sp>
        <p:nvSpPr>
          <p:cNvPr id="24" name="Rettangolo 23"/>
          <p:cNvSpPr/>
          <p:nvPr/>
        </p:nvSpPr>
        <p:spPr>
          <a:xfrm>
            <a:off x="7072330" y="642918"/>
            <a:ext cx="2071670" cy="1285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2"/>
                </a:solidFill>
              </a:rPr>
              <a:t>l’iniziatore del “</a:t>
            </a:r>
            <a:r>
              <a:rPr lang="it-IT" b="1" i="1" dirty="0" smtClean="0">
                <a:solidFill>
                  <a:schemeClr val="tx1"/>
                </a:solidFill>
              </a:rPr>
              <a:t>pensiero polare</a:t>
            </a:r>
            <a:r>
              <a:rPr lang="it-IT" dirty="0" smtClean="0">
                <a:solidFill>
                  <a:schemeClr val="accent2"/>
                </a:solidFill>
              </a:rPr>
              <a:t>”</a:t>
            </a:r>
            <a:endParaRPr lang="it-IT" dirty="0"/>
          </a:p>
        </p:txBody>
      </p:sp>
      <p:cxnSp>
        <p:nvCxnSpPr>
          <p:cNvPr id="30" name="Connettore 2 29"/>
          <p:cNvCxnSpPr/>
          <p:nvPr/>
        </p:nvCxnSpPr>
        <p:spPr>
          <a:xfrm rot="5400000">
            <a:off x="7428726" y="2714620"/>
            <a:ext cx="142955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>
            <a:off x="7072330" y="3429000"/>
            <a:ext cx="1857388" cy="2071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2"/>
                </a:solidFill>
              </a:rPr>
              <a:t>della tendenza </a:t>
            </a:r>
            <a:r>
              <a:rPr lang="it-IT" dirty="0" smtClean="0">
                <a:solidFill>
                  <a:schemeClr val="tx1"/>
                </a:solidFill>
              </a:rPr>
              <a:t>di </a:t>
            </a:r>
            <a:r>
              <a:rPr lang="it-IT" b="1" u="sng" dirty="0" smtClean="0">
                <a:solidFill>
                  <a:schemeClr val="tx1"/>
                </a:solidFill>
              </a:rPr>
              <a:t>pensare</a:t>
            </a:r>
            <a:r>
              <a:rPr lang="it-IT" dirty="0" smtClean="0">
                <a:solidFill>
                  <a:schemeClr val="tx1"/>
                </a:solidFill>
              </a:rPr>
              <a:t>  alla </a:t>
            </a:r>
            <a:r>
              <a:rPr lang="it-IT" b="1" i="1" dirty="0" smtClean="0">
                <a:solidFill>
                  <a:schemeClr val="tx1"/>
                </a:solidFill>
              </a:rPr>
              <a:t>molteplicità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accent2"/>
                </a:solidFill>
              </a:rPr>
              <a:t>come </a:t>
            </a:r>
            <a:r>
              <a:rPr lang="it-IT" dirty="0" smtClean="0">
                <a:solidFill>
                  <a:schemeClr val="tx1"/>
                </a:solidFill>
              </a:rPr>
              <a:t>a </a:t>
            </a:r>
            <a:r>
              <a:rPr lang="it-IT" b="1" i="1" dirty="0" smtClean="0">
                <a:solidFill>
                  <a:schemeClr val="tx1"/>
                </a:solidFill>
              </a:rPr>
              <a:t>un insieme di coppie di contrari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8286776" y="2714620"/>
            <a:ext cx="71438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cioè</a:t>
            </a:r>
            <a:endParaRPr lang="it-IT" dirty="0"/>
          </a:p>
        </p:txBody>
      </p:sp>
      <p:sp>
        <p:nvSpPr>
          <p:cNvPr id="35" name="Rettangolo 34"/>
          <p:cNvSpPr/>
          <p:nvPr/>
        </p:nvSpPr>
        <p:spPr>
          <a:xfrm>
            <a:off x="5572132" y="4714884"/>
            <a:ext cx="107157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significa</a:t>
            </a:r>
            <a:endParaRPr lang="it-IT" dirty="0"/>
          </a:p>
        </p:txBody>
      </p:sp>
      <p:sp>
        <p:nvSpPr>
          <p:cNvPr id="29" name="Rettangolo 28"/>
          <p:cNvSpPr/>
          <p:nvPr/>
        </p:nvSpPr>
        <p:spPr>
          <a:xfrm>
            <a:off x="7858148" y="6500834"/>
            <a:ext cx="1285852" cy="3571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fc07.deviantart.net/fs32/f/2008/231/e/2/Orange_Wallpaper_Distorted_by_KedziGF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Ovale 1"/>
          <p:cNvSpPr/>
          <p:nvPr/>
        </p:nvSpPr>
        <p:spPr>
          <a:xfrm>
            <a:off x="2500298" y="1000108"/>
            <a:ext cx="3786214" cy="107157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Anassimene</a:t>
            </a:r>
            <a:endParaRPr lang="it-IT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266" name="Picture 2" descr="http://www.windoweb.it/guida/cultura/filosofia_foto/foto_Anassime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85776"/>
            <a:ext cx="2214578" cy="2234804"/>
          </a:xfrm>
          <a:prstGeom prst="rect">
            <a:avLst/>
          </a:prstGeom>
          <a:noFill/>
        </p:spPr>
      </p:pic>
      <p:cxnSp>
        <p:nvCxnSpPr>
          <p:cNvPr id="5" name="Connettore 2 4"/>
          <p:cNvCxnSpPr>
            <a:stCxn id="2" idx="5"/>
            <a:endCxn id="7" idx="0"/>
          </p:cNvCxnSpPr>
          <p:nvPr/>
        </p:nvCxnSpPr>
        <p:spPr>
          <a:xfrm rot="16200000" flipH="1">
            <a:off x="5502180" y="2144602"/>
            <a:ext cx="942746" cy="483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5929322" y="1928802"/>
            <a:ext cx="142876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individua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143504" y="2857496"/>
            <a:ext cx="2143140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2"/>
                </a:solidFill>
              </a:rPr>
              <a:t>l’</a:t>
            </a:r>
            <a:r>
              <a:rPr lang="it-IT" b="1" dirty="0" err="1" smtClean="0">
                <a:solidFill>
                  <a:schemeClr val="accent2"/>
                </a:solidFill>
              </a:rPr>
              <a:t>archè</a:t>
            </a:r>
            <a:r>
              <a:rPr lang="it-IT" b="1" dirty="0" smtClean="0">
                <a:solidFill>
                  <a:schemeClr val="accent2"/>
                </a:solidFill>
              </a:rPr>
              <a:t> </a:t>
            </a:r>
            <a:r>
              <a:rPr lang="it-IT" dirty="0" smtClean="0">
                <a:solidFill>
                  <a:schemeClr val="accent2"/>
                </a:solidFill>
              </a:rPr>
              <a:t>nell’</a:t>
            </a:r>
            <a:r>
              <a:rPr lang="it-IT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aria</a:t>
            </a:r>
            <a:endParaRPr lang="it-IT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" name="Connettore 2 10"/>
          <p:cNvCxnSpPr>
            <a:stCxn id="7" idx="1"/>
            <a:endCxn id="13" idx="3"/>
          </p:cNvCxnSpPr>
          <p:nvPr/>
        </p:nvCxnSpPr>
        <p:spPr>
          <a:xfrm rot="10800000" flipV="1">
            <a:off x="2714612" y="3500438"/>
            <a:ext cx="242889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3643306" y="3143248"/>
            <a:ext cx="135732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deducendo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28596" y="3214686"/>
            <a:ext cx="2286016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che </a:t>
            </a:r>
            <a:r>
              <a:rPr lang="it-IT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tutte</a:t>
            </a:r>
            <a:r>
              <a:rPr lang="it-IT" b="1" dirty="0" smtClean="0">
                <a:solidFill>
                  <a:schemeClr val="accent2"/>
                </a:solidFill>
              </a:rPr>
              <a:t> </a:t>
            </a:r>
            <a:r>
              <a:rPr lang="it-IT" dirty="0" smtClean="0">
                <a:solidFill>
                  <a:schemeClr val="accent2"/>
                </a:solidFill>
              </a:rPr>
              <a:t>le </a:t>
            </a:r>
            <a:r>
              <a:rPr lang="it-IT" b="1" dirty="0" smtClean="0">
                <a:solidFill>
                  <a:schemeClr val="accent2"/>
                </a:solidFill>
              </a:rPr>
              <a:t>cose </a:t>
            </a:r>
            <a:r>
              <a:rPr lang="it-IT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nascono</a:t>
            </a:r>
            <a:r>
              <a:rPr lang="it-IT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per </a:t>
            </a:r>
            <a:r>
              <a:rPr lang="it-IT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rarefazione </a:t>
            </a:r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 </a:t>
            </a:r>
            <a:r>
              <a:rPr lang="it-IT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condensazione</a:t>
            </a:r>
            <a:endParaRPr lang="it-IT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9" name="Connettore 2 18"/>
          <p:cNvCxnSpPr>
            <a:stCxn id="2" idx="0"/>
          </p:cNvCxnSpPr>
          <p:nvPr/>
        </p:nvCxnSpPr>
        <p:spPr>
          <a:xfrm rot="5400000" flipH="1" flipV="1">
            <a:off x="4982771" y="-17880"/>
            <a:ext cx="428622" cy="16073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4286248" y="428604"/>
            <a:ext cx="100013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pensa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6000760" y="0"/>
            <a:ext cx="3143240" cy="11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che tutte le trasformazioni del mondo vengono  spiegate come </a:t>
            </a:r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trasformazioni</a:t>
            </a:r>
            <a:r>
              <a:rPr lang="it-IT" dirty="0" smtClean="0"/>
              <a:t> dell’aria</a:t>
            </a:r>
            <a:endParaRPr lang="it-IT" dirty="0"/>
          </a:p>
        </p:txBody>
      </p:sp>
      <p:sp>
        <p:nvSpPr>
          <p:cNvPr id="22" name="Rettangolo 21"/>
          <p:cNvSpPr/>
          <p:nvPr/>
        </p:nvSpPr>
        <p:spPr>
          <a:xfrm>
            <a:off x="0" y="5286388"/>
            <a:ext cx="9144000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002060"/>
                </a:solidFill>
              </a:rPr>
              <a:t>«</a:t>
            </a:r>
            <a:r>
              <a:rPr lang="it-IT" dirty="0" smtClean="0">
                <a:solidFill>
                  <a:srgbClr val="002060"/>
                </a:solidFill>
              </a:rPr>
              <a:t> Come l'anima nostra, che è aria, ci sostiene, così il soffio e l'aria circondano il mondo intero. </a:t>
            </a:r>
            <a:r>
              <a:rPr lang="it-IT" b="1" dirty="0" smtClean="0">
                <a:solidFill>
                  <a:srgbClr val="002060"/>
                </a:solidFill>
              </a:rPr>
              <a:t>»   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1714480" y="6143644"/>
            <a:ext cx="5643602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Anassimene,( unico frammento delle sue opere rinvenuto)</a:t>
            </a:r>
            <a:endParaRPr lang="it-IT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tenti.quipo.it/base5/pitagora/musipi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9001156" cy="65977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_Vertice">
  <a:themeElements>
    <a:clrScheme name="Ve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e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cnologia">
  <a:themeElements>
    <a:clrScheme name="Tecnologi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nologi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nologi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rra">
  <a:themeElements>
    <a:clrScheme name="Personalizzato 3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C6600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1510</TotalTime>
  <Words>1559</Words>
  <Application>Microsoft Office PowerPoint</Application>
  <PresentationFormat>Presentazione su schermo (4:3)</PresentationFormat>
  <Paragraphs>336</Paragraphs>
  <Slides>24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1_Vertice</vt:lpstr>
      <vt:lpstr>1_Metro</vt:lpstr>
      <vt:lpstr>Equinozio</vt:lpstr>
      <vt:lpstr>2_Equinozio</vt:lpstr>
      <vt:lpstr>Tecnologia</vt:lpstr>
      <vt:lpstr>Terra</vt:lpstr>
      <vt:lpstr>Carta</vt:lpstr>
      <vt:lpstr>Carlo Marenco, Irinel Moranu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Gli eleati</vt:lpstr>
      <vt:lpstr>Diapositiva 14</vt:lpstr>
      <vt:lpstr>Diapositiva 15</vt:lpstr>
      <vt:lpstr>Diapositiva 16</vt:lpstr>
      <vt:lpstr>Diapositiva 17</vt:lpstr>
      <vt:lpstr>Diapositiva 18</vt:lpstr>
      <vt:lpstr>I Pluralisti</vt:lpstr>
      <vt:lpstr>Diapositiva 20</vt:lpstr>
      <vt:lpstr>Diapositiva 21</vt:lpstr>
      <vt:lpstr>Diapositiva 22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Carlo Marenco Irinel Moranu</dc:title>
  <dc:creator>Irinel</dc:creator>
  <cp:lastModifiedBy>admin</cp:lastModifiedBy>
  <cp:revision>160</cp:revision>
  <dcterms:created xsi:type="dcterms:W3CDTF">2009-12-03T14:00:39Z</dcterms:created>
  <dcterms:modified xsi:type="dcterms:W3CDTF">2009-12-10T08:49:02Z</dcterms:modified>
</cp:coreProperties>
</file>