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63" r:id="rId8"/>
    <p:sldId id="262" r:id="rId9"/>
    <p:sldId id="264" r:id="rId10"/>
    <p:sldId id="265" r:id="rId1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8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50C260C-7B5F-441D-AFBC-24DA46570239}" type="datetimeFigureOut">
              <a:rPr lang="it-IT" smtClean="0"/>
              <a:pPr/>
              <a:t>05/01/2015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FA4B94A-94EC-4A93-86E0-22FB6143BCBB}"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0C260C-7B5F-441D-AFBC-24DA46570239}" type="datetimeFigureOut">
              <a:rPr lang="it-IT" smtClean="0"/>
              <a:pPr/>
              <a:t>05/01/2015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A4B94A-94EC-4A93-86E0-22FB6143BCBB}"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youtube.com/watch?v=4ldihJzEQeg" TargetMode="External"/><Relationship Id="rId1" Type="http://schemas.openxmlformats.org/officeDocument/2006/relationships/slideLayout" Target="../slideLayouts/slideLayout2.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67544" y="692696"/>
            <a:ext cx="792088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hlinkClick r:id="rId2" action="ppaction://hlinksldjump"/>
              </a:rPr>
              <a:t>Parapsicologia</a:t>
            </a:r>
            <a:r>
              <a:rPr lang="it-IT"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it-IT"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hlinkClick r:id="rId3" action="ppaction://hlinksldjump"/>
              </a:rPr>
              <a:t>Telecinesi </a:t>
            </a:r>
            <a:endParaRPr lang="it-IT"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https://encrypted-tbn3.gstatic.com/images?q=tbn:ANd9GcTNX-a8RTx3RIqYZVh6JylvhDRqX5KRsbYT-OFSmbOxB7ZW2VHh4g"/>
          <p:cNvPicPr>
            <a:picLocks noChangeAspect="1" noChangeArrowheads="1"/>
          </p:cNvPicPr>
          <p:nvPr/>
        </p:nvPicPr>
        <p:blipFill>
          <a:blip r:embed="rId4" cstate="print"/>
          <a:srcRect/>
          <a:stretch>
            <a:fillRect/>
          </a:stretch>
        </p:blipFill>
        <p:spPr bwMode="auto">
          <a:xfrm>
            <a:off x="179512" y="2564904"/>
            <a:ext cx="3456384" cy="3666440"/>
          </a:xfrm>
          <a:prstGeom prst="rect">
            <a:avLst/>
          </a:prstGeom>
          <a:noFill/>
        </p:spPr>
      </p:pic>
      <p:pic>
        <p:nvPicPr>
          <p:cNvPr id="1028" name="Picture 4" descr="https://encrypted-tbn1.gstatic.com/images?q=tbn:ANd9GcTtMOlTZae200MNmXtxiNgZfm_Qhql1oT73GulCpk9G95ZGdvkztQ"/>
          <p:cNvPicPr>
            <a:picLocks noChangeAspect="1" noChangeArrowheads="1"/>
          </p:cNvPicPr>
          <p:nvPr/>
        </p:nvPicPr>
        <p:blipFill>
          <a:blip r:embed="rId5" cstate="print"/>
          <a:srcRect/>
          <a:stretch>
            <a:fillRect/>
          </a:stretch>
        </p:blipFill>
        <p:spPr bwMode="auto">
          <a:xfrm>
            <a:off x="5292080" y="2492896"/>
            <a:ext cx="3168352" cy="370676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Bibliografia</a:t>
            </a:r>
            <a:br>
              <a:rPr lang="it-IT" dirty="0" smtClean="0"/>
            </a:br>
            <a:endParaRPr lang="it-IT" dirty="0"/>
          </a:p>
        </p:txBody>
      </p:sp>
      <p:sp>
        <p:nvSpPr>
          <p:cNvPr id="3" name="Segnaposto contenuto 2"/>
          <p:cNvSpPr>
            <a:spLocks noGrp="1"/>
          </p:cNvSpPr>
          <p:nvPr>
            <p:ph idx="1"/>
          </p:nvPr>
        </p:nvSpPr>
        <p:spPr>
          <a:xfrm>
            <a:off x="323528" y="908720"/>
            <a:ext cx="8229600" cy="4525963"/>
          </a:xfrm>
        </p:spPr>
        <p:txBody>
          <a:bodyPr/>
          <a:lstStyle/>
          <a:p>
            <a:r>
              <a:rPr lang="it-IT" dirty="0" smtClean="0"/>
              <a:t>www.croponline.org/</a:t>
            </a:r>
            <a:r>
              <a:rPr lang="it-IT" b="1" dirty="0" err="1" smtClean="0"/>
              <a:t>parapsicologia</a:t>
            </a:r>
            <a:r>
              <a:rPr lang="it-IT" dirty="0" err="1" smtClean="0"/>
              <a:t>.htm</a:t>
            </a:r>
            <a:endParaRPr lang="it-IT" dirty="0" smtClean="0"/>
          </a:p>
          <a:p>
            <a:r>
              <a:rPr lang="it-IT" dirty="0" smtClean="0"/>
              <a:t>www.psichica.it/Psichica_Introduzione.htm</a:t>
            </a:r>
          </a:p>
          <a:p>
            <a:r>
              <a:rPr lang="it-IT" dirty="0" smtClean="0"/>
              <a:t>www.progettopsi.it/La_</a:t>
            </a:r>
            <a:r>
              <a:rPr lang="it-IT" b="1" dirty="0" smtClean="0"/>
              <a:t>psicocinesi</a:t>
            </a:r>
            <a:r>
              <a:rPr lang="it-IT" dirty="0" smtClean="0"/>
              <a:t>.pdf</a:t>
            </a:r>
          </a:p>
          <a:p>
            <a:endParaRPr lang="it-IT" dirty="0" smtClean="0"/>
          </a:p>
          <a:p>
            <a:endParaRPr lang="it-IT" dirty="0"/>
          </a:p>
        </p:txBody>
      </p:sp>
      <p:sp>
        <p:nvSpPr>
          <p:cNvPr id="4" name="Pagina iniziale 3">
            <a:hlinkClick r:id="" action="ppaction://hlinkshowjump?jump=firstslide" highlightClick="1"/>
          </p:cNvPr>
          <p:cNvSpPr/>
          <p:nvPr/>
        </p:nvSpPr>
        <p:spPr>
          <a:xfrm>
            <a:off x="7812360" y="5805264"/>
            <a:ext cx="936104" cy="720080"/>
          </a:xfrm>
          <a:prstGeom prst="actionButtonHome">
            <a:avLst/>
          </a:prstGeom>
          <a:solidFill>
            <a:schemeClr val="tx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764704"/>
            <a:ext cx="8229600" cy="1143000"/>
          </a:xfrm>
        </p:spPr>
        <p:txBody>
          <a:bodyPr>
            <a:noAutofit/>
          </a:bodyPr>
          <a:lstStyle/>
          <a:p>
            <a:r>
              <a:rPr lang="it-IT" sz="5400" b="1" cap="none" spc="50" dirty="0" smtClean="0">
                <a:ln w="11430"/>
                <a:solidFill>
                  <a:srgbClr val="0070C0"/>
                </a:solidFill>
                <a:effectLst>
                  <a:outerShdw blurRad="76200" dist="50800" dir="5400000" algn="tl" rotWithShape="0">
                    <a:srgbClr val="000000">
                      <a:alpha val="65000"/>
                    </a:srgbClr>
                  </a:outerShdw>
                </a:effectLst>
              </a:rPr>
              <a:t> La Parapsicologia</a:t>
            </a:r>
            <a:endParaRPr lang="it-IT" sz="5400" dirty="0">
              <a:solidFill>
                <a:srgbClr val="0070C0"/>
              </a:solidFill>
            </a:endParaRPr>
          </a:p>
        </p:txBody>
      </p:sp>
      <p:sp>
        <p:nvSpPr>
          <p:cNvPr id="3" name="Segnaposto contenuto 2"/>
          <p:cNvSpPr>
            <a:spLocks noGrp="1"/>
          </p:cNvSpPr>
          <p:nvPr>
            <p:ph idx="1"/>
          </p:nvPr>
        </p:nvSpPr>
        <p:spPr>
          <a:xfrm>
            <a:off x="539552" y="1988840"/>
            <a:ext cx="8229600" cy="4525963"/>
          </a:xfrm>
        </p:spPr>
        <p:txBody>
          <a:bodyPr>
            <a:normAutofit/>
          </a:bodyPr>
          <a:lstStyle/>
          <a:p>
            <a:pPr>
              <a:buNone/>
            </a:pPr>
            <a:r>
              <a:rPr lang="it-IT" sz="2000" i="1" dirty="0" smtClean="0"/>
              <a:t>      La </a:t>
            </a:r>
            <a:r>
              <a:rPr lang="it-IT" sz="2000" i="1" dirty="0"/>
              <a:t>parapsicologia è lo studio scientifico di esperienze che, se sono quel che sembrano essere, sono in via di principio esterne al campo delle capacità umane così come è attualmente concepito dagli scienziati convenzionali. I fenomeni parapsicologici, perciò, in apparenza indicano l'intervento di fattori sconosciuti o non riconosciuti dalla scienza ortodossa, detti fattori "</a:t>
            </a:r>
            <a:r>
              <a:rPr lang="it-IT" sz="2000" i="1" dirty="0" smtClean="0"/>
              <a:t>paranormali“</a:t>
            </a:r>
          </a:p>
          <a:p>
            <a:pPr>
              <a:buNone/>
            </a:pPr>
            <a:r>
              <a:rPr lang="en-US" sz="2000" b="1" dirty="0" smtClean="0"/>
              <a:t>       H.J</a:t>
            </a:r>
            <a:r>
              <a:rPr lang="en-US" sz="2000" b="1" dirty="0"/>
              <a:t>. Irwin, An introduction to parapsychology, Jefferson 1989</a:t>
            </a:r>
            <a:endParaRPr lang="it-IT" sz="2000" dirty="0"/>
          </a:p>
          <a:p>
            <a:endParaRPr lang="it-IT" sz="2000" dirty="0"/>
          </a:p>
        </p:txBody>
      </p:sp>
      <p:sp>
        <p:nvSpPr>
          <p:cNvPr id="4" name="Freccia a destra 3">
            <a:hlinkClick r:id="rId2" action="ppaction://hlinksldjump"/>
          </p:cNvPr>
          <p:cNvSpPr/>
          <p:nvPr/>
        </p:nvSpPr>
        <p:spPr>
          <a:xfrm>
            <a:off x="7452320" y="5805264"/>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188641"/>
            <a:ext cx="7704856" cy="3960440"/>
          </a:xfrm>
        </p:spPr>
        <p:txBody>
          <a:bodyPr>
            <a:normAutofit fontScale="77500" lnSpcReduction="20000"/>
          </a:bodyPr>
          <a:lstStyle/>
          <a:p>
            <a:pPr>
              <a:buNone/>
            </a:pPr>
            <a:r>
              <a:rPr lang="it-IT" sz="3100" dirty="0" smtClean="0"/>
              <a:t>     Ogni </a:t>
            </a:r>
            <a:r>
              <a:rPr lang="it-IT" sz="3100" dirty="0"/>
              <a:t>tanto vengono riferite strane esperienze umane che sembrano uscire dalla norma e che appare difficile comprendere sulla base delle conoscenze usuali fornite dalla vita quotidiana, dalla scienza e dalla psicologia. Si tratta di esperienze che si caratterizzano per la presenza di due elementi indispensabili:</a:t>
            </a:r>
          </a:p>
          <a:p>
            <a:r>
              <a:rPr lang="it-IT" sz="3100" dirty="0"/>
              <a:t>1) appaiono coinvolgere la dimensione psichica individuale,</a:t>
            </a:r>
          </a:p>
          <a:p>
            <a:r>
              <a:rPr lang="it-IT" sz="3100" dirty="0"/>
              <a:t>2) sembrano infrangere il parametro della contiguità (materiale, spaziale, temporale), oppure derivare da un contatto con realtà immateriali, oppure ancora indicare la persistenza di entità ultraterrene</a:t>
            </a:r>
            <a:r>
              <a:rPr lang="it-IT" sz="3100" dirty="0" smtClean="0"/>
              <a:t>.</a:t>
            </a:r>
            <a:endParaRPr lang="it-IT" sz="3100" dirty="0"/>
          </a:p>
          <a:p>
            <a:endParaRPr lang="it-IT" dirty="0"/>
          </a:p>
        </p:txBody>
      </p:sp>
      <p:sp>
        <p:nvSpPr>
          <p:cNvPr id="7170" name="AutoShape 2" descr="data:image/jpeg;base64,/9j/4AAQSkZJRgABAQAAAQABAAD/2wCEAAkGBhQSEBUUExQUFBQVGBcXGBgVFRQXFhgXGBQXFxgXFRUYHCYeFxwkGhcXHy8gJCcpLCwsFx8xNTAqNSYrLCkBCQoKDgwOGg8PGiwkHyQpLCwsLCksLCwsKiosLCksLCwsLCwsKSwpLCwsLCwpLCwsLCwsLCwsKSwsKSwsLCwsKf/AABEIAOAA4QMBIgACEQEDEQH/xAAcAAACAgMBAQAAAAAAAAAAAAAABQQGAQMHAgj/xABIEAACAAMFBAYGCAMGBQUAAAABAgADEQQFEiExBkFRYRMiMnGBkRRCUqGxwSMzU2JyktHwB4KiFiSy0uHxFUNUY8IXc5Ojs//EABoBAAIDAQEAAAAAAAAAAAAAAAMEAAECBQb/xAAvEQACAgEDAwIFBAEFAAAAAAAAAQIRAxIhMQRBUSIyE2GBkfBCcaGx4RQjUsHR/9oADAMBAAIRAxEAPwDhsbrNaTLYMuRBr/uN4jTBEIMLxsooJssfRvlT2H1KHlvB3jmDEAiJt2W0ISr1Mp8nA15Mv3lOY8RvjXeFhMpypoRqrDRlPZYciI0/JS8EWCCCMlhBBBEIEZBjEEQgytgxWeS/DHLP8rBx7n90QJbUIPDPyhhZRiss1fYZJg7jWW3vZYXARp+SkWXb9f74WHrqG8y3ypFYiz7ZdZLLM9qSnmEQn/FFYjeb3szj9qCCCCBGwhjdAwibM9iWafifqD/ET4QvEM3XBZBxmzCf5Za0H9TnyjUfJTFhjEZjZJlYjFJWRujXSHGzF2LNmlpn1ModJMJ0oNF8T7qxmz3GWGkNL7s3otmWzr23OOcefqp4fvWGI4WvUwTyJ7IQXzeZtE55h9Y5DgBkB5RAj00eYXbt2wq4CCCCKLCCCMgRCGII3eiP7DflMEXRDTBFn2j2T6MGbJBMsdtTm0vv4p97doeJrJEanBwdSMxkpK0AhvYG6eX0DHripkk8TrKJ4NqOffCePStnFJ0W1YOhBIORG4x5h1bU9IlGePrUp0w4jQTh35Buee+ExiNURMxBBBGSwgggiEGmz4xO8v7SVMXxC41/qQQtiVdNp6OdLf2XUnuBFfdGb2sfRT5kv2HYeAOXupG/0me47vw4rusb+yGTyZx8FEVeLOxx3Qv/AG5zDw6p/wDOKxG8vKfyRmHdfMIyIxGRAQhLkSKwzv8As+EpL+yRVP4j1297U8I8bOjFPlr94E8gvWJ8gYzfl7tPnTJrmrTGLE5b+6HEloFm3qEjaxPuhRjziA+sSbvDF1VRVmIAA3kmgEAg6kGlvE7Hsbd8go0yYaBBUZatuEUza6jMzbyY9Xnf4kKtnVq4BVyN7nXw/wBOEVq8b1x74enJLaxSKb7CqbrHiPTGPMc1u2PLgIIzSJN3XdMnzFlylLuxyA95J3Aa1OQiiGiVJLEKoJJNAACSSdABvi9XXs9KsKdPaypnDRDRklnUYh/zJnBNBv5bZMqz3XLxEiZaWB6w3VyKya6DcZpzPqiKXet7zJ74nOnZUdlQdwHz1MMpRxby58eAVuey4Lt/6nc7T+ZII55BE/1U/wARPgxL9cO1eIiVaj0c0dUTWFK7sM4HQ0yxefGIu0+xubTJC0IzeUNw9qVxX7u7dUaaZVuk28BJ1JVoAoswUCvyO4d3kRpEy6r3m2RxZ7UCUH1cwVxJT2Tqyfd1Hug6amtM912fj9wbuLtbfIpAkkxkyDwjrw2EW0N0ksAM2Zw0wvX1hwPLfyiBfOwRlpWkYl02l02RZr3ObXdbmkzA67tQdGU5FWG8EZRJvi7lXDNlZyZtSnFT60tvvKfMUMa7yseBiIn7PTxRpM36mZSu/A47Mxe7fxBgKhvoCOe2oQ0gix27Z5pTFWGY4aEbiDvBhJapNIqeJxLjkUiNBBBAQhkQ62nGKZLm/bSZTn8QXo3/AKkMJYsokdLYrO2+XMmyT3HDNX/E/lBYLVaMSdbnq6ELXbaU9llYeIqf/wAxFaaURHUtlNmy0mcoFcSfAEf+UVW/Ll6OuUNZMPpj+wCOR6mVSMiPUwZx5EItUxoc3F1JVpnexK6NfxzWwf4cZhQZkOrWvR3dJXfPmPNP4JY6NP6jMhGBG5N0kZS5YRYtnpQkSntbjs1SUDvcihPgD8eEJrvsDTZqy11Y05AbyeQFT4Qz2ntoLrIl/VSBgHNvWY+Pz4xqC0rW/wAZmW/p/KE02cWJJJJJJJ4k6mPFYIKQKwhiMwQ/2Z2Te1HGx6OQpo0wjU64JY9dqeA1MXGLk6RTaW7IdxbPzbVMwywABm7tkiLxY/LU7otluvWRd0oyLP15rDru3ab8dOyvCWO9oi35tXLky/RrEAiLqwNane2L13++chooGsUtmqanODali2ju/IOnPng22u1tMcu5LMdSY0QQQBuwoQQQRRDNYtNxbSBgJNpGOX6rasnDPUjnqOYyiqx7lvQ1gmObhKzE46kfRWxNoWQozDyjmDr/ALQ/2qnS50olMINMu/geEcA2e20ez5dpDqpPw4GLO20TuvS2VukA7co691Ph7uEdCMYTeq/oJtyiqKbtQMM1gQQQaEHURDuycAc4vNpslnvSSWQ4JqCmfaT7swDtJwYDL+mOf26xTLPMMuYpVh7xuIO8HiIDlWiWtcPuFh6lXc6Il5LarMtnCr00sEyz60wCpMuvEDNe6kc7vF6mMSrydWDKSrKQQRqCDUEHvh5f1nFrkenSgAwIW1S19SYezOUbkme5qjeIxPIpRpGoQcXuVWCM0gpCgwAi27KDFZLSm9OinL/KxltTwmDyhJdNwzZ56iEjjuHjHUNjNjBLY4zXpEeWQODDj3gQ108Hdi+WSqhlsJtL0BZaA4lOvKKVtTazMZqKaknQb6xeUuxJZwqoDEEV39kxrawT2YlJRw1NG6qqe4sQIdlFKOpci8W26Zxibdk0n6tvIxq9BmD1G8jHb3umcorMeXLHEviHmlR7433fYF6RGafKZAwJwhyTQ1pQrnpCS6ecuExn4qS5OSbYy6WlZA0s0uXJ5YlWsz/7GeC69nzM3R0y9rjYs0yZKSZViSwQ1zNa9kE98Ttmrrklh1aAa8INHFTbaBOeySKEtyGySXm0+kcYU5Def37POKJaJZBjt/8AEBUNSg6gFBvp+8o4zb+2YrPvFbF4m02eruuwzDQCLAuxj4a0hjsLZVZxWO5WW4ZSyMTAVA0P6RVRilZdts4HduxCj6a1HBJXOlaM9OfqL97XcIgbT7ZGcOhkjo5CjCAow1HAD1V5anUxbf4lTyzEV6o0G6OWTRnFZmoRqHfkvFcncjyTBGIzSEhkIKROuy5J0+vRoSo7TmiovNnNAPOJzSbLI7TelTBuSqyQeb9p/Cg5xpRZnUuBHSMQ5/tAv/TWX/42/wA0EXpXklvwJoIIIwaMxIsNveS4eW2Fh7xvBGhHKI0EWm1uiVZdrBb1tLrMlN6PbV4dmZyIPa5g1P4ho8PRXgno9oTobSgJAFKj78k166GlSniDvjl6tQ1G6LPd20STgsu1Ehl7E4ZMp3Ekad/mDqHMWZS2l3+z/wDH8xbJja3X+UKL7uOZZZmCYNc1YdlxxU7+7Ub497O341lnBwodGBSbLbszJbZMjfEHcQDujoPpCT0FmtwDYvq54oFdqZGukubTf2W+NdP8N5qzyrsOhGfSaVFezh9VuIPmRGcuBw9UeP6/c1DKpel8/wBkG9tj26ZPRsU2zzx0kl/uE5q+4Oh6rDlXfD+6diZMmjTyJj64R2R+sWS5bfKlp6GoojnqtqVmkUDcSDoeXdE6x7PYDW1ms3MiTUYABo80jOlc8O/fwiseF5HUSTyaFuaLBYJs1aypYWUMsVMKDuyz8AYf3Sos5DMSzD7j0GfAgExFv3bxFQS0bDQBeqAN2ZoMh3QqN2WiZ0bTJnRynzJWnSEbqLrnxOUdfD0qhH/c+3cRnlcn6Sw3leqTEZ5csFyStd9d5pCqwWfph0c4FKaOMiNchXKv7NY3zURVAlIEC6VNSd3XO8kZeMRLbKZkqhwzBuJyPENw74ex4koaVsLym9Rqe0yrK5QynmBjTFaKMAPugAKc+Rjd6R0c2tnQYioBKlUAGupNAdNBWFlivrAGR1csDRsqip3UOUbrfZXoJ0lTRB103KDvFNBxG7dBVhhHlfKzLySZaLPaZrS2DsGByoHqQfu84TyL0mJMMpxiIIw5VxAjIgHTL4QpS/aUqGB3DP3GJNtvxlKPUYX6rVAqDTfXUHh3xP8AT6W9luZ+LaJW0VheXLEzWX64BDYK6V5buR7455e2yvSnFZhViewN5+7+kdaue3oykBFoQcXslTrUaAUiqX1Ol3fVbOjVmlqM+dF9gDcNMt++ukcPqcDUnq2R0MWRVtyKrrMu61UzWEy0nMKpqqdx3n72m4cYaN/EksuZilX7ZenBmr9bqw9rLUc4q/pDQrLOuK2DrE+bLHtHf/TMc4q7HOHF3bNz5646CXKGs2acEsdxPa7hWJXpNjs31a+lzR68wFZAP3Zer/zZcoDO57vZBYpR43F91bOzp4LItJY7UxyElr3u2XgKmJ9bHZtP75NHGqWcHu7Uz3CFt637OtBBmuWA7KjJFHBUGQhdA9SXH8m6b5GV53/On0DtRB2ZaALLX8KDL5wuMYgjDdmkqCCCCKIEEEEQgQQQRCBGQYxG2z2cuyqoqWNBEIWrYmZMmEymAez0OIMKhfw+NOr8DnHUZEtTLVCVMsqFBJamQ0qczyr1hzGleuO4TLSXZ5Yq7HrHi28k8AK+Ri+i4ZcqSssjOuKpyJ9pmO6tAAu7LjHS6WTb0y4E80VyhJddik2VS4ZjNqaVUdUbji3/AD1O6EG115sErLNcVMbnVic6A8B8axLvm/QjlWl/RDKm8DeRx7jrCy3XK9qEsSmQ2cbwcwARiGHtM26m4601Pajjhii9PIi5OT34F92WcSkW0T6MTnJlkVxZ5THHCug3nOLC9mnN1rRNwMwxYM6iuYxZ68szEu858jGrGWQRTAXGShQAAo0FABFfv2++lnMw0P6Qx08Htf1fcBlyJjcXissYQXc+ZP6CMf8AHpXQsTiEyuQ5QouWyO5L1odAx0X9e6N8y7JKmsyazHlhA+cHk8d0BuR4tlpd5augo5cJU71IJ9x+JifdlvmSzgckYt+48jEV7ZZ6YcAbhVmr3gg5HupG+y4VmqlSVKq2eZFa5V5UiOa3TWxS7Eq0XA+NcH1dDTlXUQWi4i8t0PVqBmdAQwPnSsdKuGxy2lgEjSEW2ACii0oOHzjmw62U5/CHpdOox1lZu+0iWuBFOBfWfViN5HwH+8OBPSegSYiuupVhk3MHtI3MGKXelpbpqVNCqGm7Snyh5dtp6gPMAd5/2hzLgjKG4CGRpiC9dk2kziVdVkHrB5jAYQfVI1LDlkYr17TrLZDjkyRPmN/zJw+jU/dlb/5qx1G3XVLtMspMGujb0amTL8xvEcpviwHDMlMOshPmusec6nG8T2R1sM9a3K5ed9TrQ2KbMZ6aDRRyVRkPCIVYKRiOc23uxpKuDNYxBBFFhBBBEIEEEEQhZv7DO31M+yz/AME4BvyvSIdr2OtcvNrPNpxVcY81rCYGJtkvmdK+rmzE/C7D3VpBLg+xmpEWbJZTRgVPAgj4xrixStvLXSjus0cJstHHvFffGwbUyH+usNnbnLxSj7qxemD7/cq5eCsxb/4e3XjmtNYZSxl+I6fOI4e7Jmq2mQeRWYvvzjoeylwSEsy9HaBRziq6lDQmg9w98WsfdNMpz+Radk7uKHp23g0BplLBzbxIA7qx7v692mIXTM9IEHIKAxy5kjyhvegVJb4chlLHJEGg8fhFJm27BlnhJr3GO10WBP1CGafYU3nZplutkuQMmfNzTJFAqzEch5mg3xd7H0Cy2RRgkyiJaEclJLcySSSd9DCbYuzCZ6bNBAOJZbPwl0LMF5saeQit7QX4yswknCo3ahqe0N/y3UhicXlm4x/SA16Iq+5Kve95Rfo1GROE4R1aaV5HfFXs1maZMCJmTqeA3k8AIyLazjEQFINeqKab4sV3XaXkz3lr1iqkkcNTThU0hi3COwtzLcjW9JgARKiWoouA17y4G88YVqS1cR07o0dI4Y4Sa8q/KN1kdmbrGpJ3wSLaBSXc3JZEeimst+YND3ERtnlpM9F1oi0OoOukNBalEwgoHKEEA6UoCQfGI890abLLlQVLVAINFalB5g+cYjJ2mze3Babs2pITHUBQuefAbhCi9Npukw4tMj4QtDdBOKNRpTeRRo8W268IZBmAMUs8U4HmNDFxxwU7rktzk40eL2QtODrmjgBSOQzU8CNe4iJd0uWs7ipBUq2WuTUNOGsQroJZWTX1l5MuYp35jxhldsrOeo3ggeIr8YZ/Tp8GE97GzW1igdM8LDHnnh5cc4re2aD0zEAAJiI2W+q0PwrFhu6UBikjMlTi5VGQPOI2091Ga8t1K0UFKE0yBypXXUiOZ1uPWqQ9glp3OPWqwkM3eYjMlI6jbNiZpQzRL6pNK1XXzio3hsrPr1ZRPiv6xxJdO+yOhHMu5WYIcHZK1fYnzT9Yx/ZO1fZH8yf5oW+HPww2uPkUQQ4/snafsj+aX/mjP9k7V9l/VL/zRXw5eGXrj5E0EOP7KWn7L+qX/mgifDl4Jrj5E8EEEYNGYKxiCIQ2ShVgOcdsuqxA9BJJoD0aHuNAY45c8nFPlrxYD3x122TMOh00jcTLOg34RLGGgIphz8q99AIqF4WlJaEnWhiwJfKWqyiYwBbsuPZcDXkCMx/pFemXWkxhWgFRvypUakmPSdE18Ozl5/dQ7S6RZbpWUMpk0CZN4l3FSD3Ci+EUi22KVJp0oLM3q1pTmTF52mvLrGpyWEEuwrPSZaCKlB0csHTG2rd4FB4wbpbhjuXd/wBgM1Tlt2RW5ljR1IlyWzGRqxHwpDO5Jb9FOlnqsVJoDuyA+BiLNsU85M5pyNBGZNnmS2DKS1N2+m8cxTdHQliTjViidMRyphlTasN9COI3xOnhJSdOn0i1AAORUnTGN47ol31ZA5xjeK+MKxJPo04bqoB34q/AGB5oenUi41qpm2TeXVxhFYnVmAzMTEvJX+jnIMJyyABU8Qdx0iEJqCzKgHWBqTX3U+cb5+cpGIzNVJ5rQqfLKAqEe6KcmnsSpthJlNLY1aVmp4oRUEeEebNeAKYTWg0rqCRn5xssF7L1Q+oUoTyzIr3H4xHsklMLPMOBSRQ88zSnhGuzUic8G657EQa76n3RstV5pZsYxDpXNaZ9Ub6GlCfhCe0215jqkqqyxnmc2PtMRoo4czFhu26pc2qTCHNMxTTLUcDGrbTkEjFLYlbOLhLsTXE2R5a198J7/v8AbpVlqaBQCaa1arAV5Ar5mHV1rLsyEP1kl4yTXcBx8o59NtXSzmcesxPcNw8o5vX5tHHcc6eGrkY27apwCmNqA6YjSsVG8b2cnJ3/ADN+sQrbaiZjHmYjM1Y4k898HQjirk3/APEZv2kz87frGP8AiEz7R/zt+sR4IW1MPSN/p8z7R/zN+sHpsz23/M36xogiWyUbvS39tvzH9YI0wRLZKQQQQRRYQQRIk2QtGlFvgptIYbJrW2Sfxj4x0q8Hjn1wWUyrTKc6Bh8YvtuUliACTwAqYIoNA9abINkv2ZZnLSzrkwOasOBHz3RdZtkkzJBtCMzSyoKy6irMRUrXXq6EcYok67wBWa1B7IpU8q5geFTyjbYdppSMqklEWoUhMSpXU0xYiTvahPKOj0k3jfqlSFc8VL2q2dFva40nKjDUohzJoaoDUjxhVMY2SWZTjGjHFVBmjcRXtDlEjZ3aCXaJTKJomtLJzRWDKhphqrAFlrUV3ZROtF0symYDiAzoVPvrHRxZFWmTtfncVnDuluIpN4hslaU/IuqN4q1M41zrSQwqE/ldWPkDCy+bv9ItClZWA5AhQSNdaRsmy1l5BKzBvI0joQTvcWk1RsvO1KarvivPaGwBFyGemtTv8soZtYHNXmVHAbz4cOceLFMaXjYZLQ1PDLWvyhibSx7C++rcX2W7XY6GkM7ymyZYSU70ZalgFrSuQB55R4l3zNFkZiWMw4VQkCpJYCtacKwka6QOtMbE5z1yzjnpzlKvAbTGKtjNLRZia/SmnJQD44jSNVosM61zCFKoiCqjdhO+mpPExGlWYk0Ar3Q7uu7CpJdxKoppUipruoDWGJwVbvczGVPZEC7bvIqoNQO01MsvlDuz2BxMDAYJhyUVriAABxKOPGNQszNgSXVU1Y6E09qnuET594/RzFFFAVhX1yMNSSfV7hFzk1HY1FJu2IdqJkyZJwSuscVJtGU5L2UTCaHPM76gZRVF6kt2ORAOvHdESwWh0YFGKnlv7xvh1eV8SWVZdpU1YVLJu4VpmPeOUeWy5I53qbp/x/g7MIvEqq1/JRzGIsFr2WYrjs7icnKmIcqbzyGfKETyyCQQQRqCKEd4hKcJQ5QzGSfB4gjdLsxMbGu9huiKDZNSIsEe2lkR4jLVGggggiiBBGaRvsdgea2GWrM3ACuXE8BzMXRDSgzi47L3Z0hApU8s4gSdnpUmjWmaOOCWa15F9/8AKD3iGVl2vCdWSglp7z8anvJh3DBQ9+wtlk37S8X5sSlnlo8xxRhWikV8/wBAYhTL2DyaywB6rZbxx45cT4CKxeG1Rdc2J7zGdjrQXabXNaAkeO6CTyVGgajcrPFtmkmpJJ5wltDRZb3u4qajMHQ8oq1rBBhMaWxiz295Th5TsjroyMVI8RDKRtJbZ01FW0zy7EBaTGGZNK9WEDPFiuv+62c2hvrZgKygdynIv46d1faEGxwt1e3cHNpL5lu2i28SVMKAvMZcIBR+jzAALMwBqTStPfFfX+I1omWhGdwiY0rRUJC4hWrEFjlXOKa80kkk1JzjzDE+onJ7bJA44YJHebwsJcu2HEa1OBqVBzBIociKaZQpllD1ZiBEoR1X+II1il3D/ECZKlrKnAzETJGU0myx7IOjLyOnGL1Z9qLM8tJkybKUODhM1CjGhINdxNRD0erU479hGfTtPYiTMlVcIaWAQGII35N++caLRcEpQW6QtSlcKnU6jMilIaStobLPYyZM4NMALDChpQDrBSwoSBQ05GKpP2ss0uv10xgc5bKEGIb2bEd/KD4+qgo3df8AYJ9PO6SGVmkkg9HLITMFmOZrvrosTrquGUpqxBPAVA8zr4VijWz+IVqmMMLLKQaIirh7jWpaGNg2/P8AzJYJ4oxX3EGJHr4TdcG30so78nQb9ugpLXCVCuK0U59xinbRWwWaytLr9JNy/Ch17iRlxoTDGzbXpNFShC5ZlsRHcKQov25GZi9cQbMNxGusDyZW8bind9zUIJSTaKVInHGMworrEW8mYzCW8O6J1tsmExonkMhGpUBgTrTQg+McPLj0nThPURbJbXlNiRip5HXkRoRyMWGRf8q0US1SwToJiZMO/f8AEcoq8brI9GEYx5HF12NTimrOn7P7CLMo0thMQ92L9Pnyh3emwIWWTSIGwN9rLpnSL9e21Up5dHpSmo1EOye60oWXG58939d3RuRCOOg7U3G04mZZyJq8ARi7qb+7I8ooUyUVJBBBGRByI7xCvUQcWHwytGuCM0ghYMWVLikSAGtMzE32aE08W1bwAH3o02vao4cEhVlS+AA86aV5mp5wieYSakkk7zrHmC/EraO39mNF+7c9TZpY1Ykk6kmpjAakeYIHZs9maYuH8PJmc0b6A+TCKZFh2KtmC0U9pSPn8otN2Za2LZe18LKADCopp++UKC9mnjJgjcDEHaC09I7QilymYgAEk5ADWp3CDJWZssli2SxzR11aUublSK4eHedB/pC3aK3NNnElSqL1UWlAFGQoN2g90N7ZOl2SSLNQs7UacUahDezUa4Rl58Y0WssgAcdNLIBVq9ehFRn62XHzg0noWj7g4+p6vsVqAROnWeW2auV5MtPeMoiTJNOB7oxZs8Q8v3Kz2Rf+2T5tX5wjh5tTkbOvsyJfvFYJH2sxL3IWXbeDSJyTU7SMGHOhzB5EVHjD7bmwL0iWmV9VaFDjk1MwefHmpisRcdmnFrsU2xt25dZsmvf1l8GIPczRIb+llT2qRTo9ISTSMMpBociMolWGX63CBvYIMrLa8LBeGvedYvd334gkdFMphbQ71P6Ry5JhJrvjf6e2leUMY8qSpi88bfA42okFJhUim8HUEcQYr7nCrHe2Q7q5n3CLLd9rSdLFntBA+ycnNT7JPs8/DgRWb2szy5rJMFGXKm6m6nKBdRJPePATCmtmQoyDGIIRGRnYr3aXoYmztpnYUqYr8EGWWSVA3jTJ8u95iPjR2VuIPxGhHIw9lbUSbQAtslAnQTUFGHeBn5VH3YqcZjKyyL0ItX/C7u/6mZ+U/wCSCKrBGvir/ivz6laPmzEEEEBCBBBBEIEP9m5FA80+qMI7z/pWEkmUWYKNSaRcLdIEmSkka6seLb/hSNRXcpiO1zdTvMN9nkWRJa1zBocMoH1n3t3D414QvsF1m02gSxkozdtyoO03yHMiM7S3qJswJLykyhgljdQet48f1hvGqWpgZbukeGtWKYHJrnU+MS580olKY5RzXitdQp4coVSLMaViRLtLKCK94OY8oCbRFmzM6g17wa+f+sadeUbp82vqgd1f1iOTGkUzBEPNsj/eivsoi+SwosiVmKOLKPNgIZbWvW2zuTU8lAgi9r/PJh+5CiJty3m1nny5q5lDUj2l0ZTyKkjxiFBSKs1yWfbe6Qs9Z0vOVPAdTzIB94IPfWFgTDKY8qRZNnz6XYHszZzJHXl8cJOYHcxPhM5QoeXSikbs6/D98YvKrakuGZg69L7FeBiZKZZa4yOseyDp30ibPsaKmILnqMzTyhFOnFjU6wGcqCpGHmljUmpiz2GetulCTMIFoQfROfXH2bnjwP7NWj0jkEEZEaEa1jEJ1+xclZ6tFmZGKsCGU0IO4xrwxdZFlF4SwSALSgzOgmqOP3h++UK07NlRmIM+nfK4BfG7FXjESrXZ8JiLC8o06DJ2ggggjJYQQQRCBBBBEIEEEelWpiEJtyTQtolltAwr5w9vmbSacR0/f6QpsV1F9Itd2WPCpn2hQyyAMBPaZx2V5gZHy8GseFsBLIkL7yb0OzdEMp88YpvFE9VOR48yeEVaLHZ1S2TJrTBSZ2h1jQ8QfD4QuvCy9G5AXDTcdfMxqU1dIuKNl3Tqy8J1B90ZtMmorEGzTKNSGQemsCZsUTDSNcMrRY8WYiKbC0aTRVG245eK1SRxmJ/jEZv2ZitM48Zj/wCIxO2XsR9Mkk7mr+UFvlEWfZazGbixPmTG3JKP1Mfq+guVKxIl2eJfQgRgL1hArs2WLZCzss5WG7IjipyYeVYtt67DksWAybP9/HxhXscyqRXfHYLNOlvIpqQIc1aIqNCtW7OCX3dplZEaRTLZIwtlodI6Zt7aFqaRzZ7RqDmP3pC2dcMNiZEj0usZmJTTMR5ELDBctlbSFZTWhBBjoV/WiTaLOGlLSYq1cb2+8BHF7JbykM5O07owZTQj90PEGH4ZY7WJyxy7ES+WBY0hXFmvqxraJXpUgf8AvS96N7Q+6f3vpWYVze4Yx8GIIIICECCCCIQIIIIhAjdZu1GmPSNQxqPJT4OmbFWNJkxFbQnOm4bz5Q32+6EfRSTWWmnM7zzirWO3+g2RWP11oFVG9JW497ZHupCO236XGsdFyUVz2EqbfBGstr6K0K43EV7q5iLJf1lpWgExBnhbVQd6kZgd3lFJmzKmLfdNt9IkBa0myxTmy8u7TuhJu2NJUivvIQ5q2E8Gz/qHzEM7PZsaUqpI4EH3Rl5SBvpJYbzB90aDZFVg8qqkGozrSLLIMyYyGkbJd4cYY25OkAOGh300iCLvpEIOdl59bQD7KTG8pbQsEysN9m7JRpp4SJlP5qL84Vzp6S9eseA08W0jT9q+ple5mJcktHoOq6dY/wBI8d8L5tueYcPZXgunid8e57BFoIzVGidZ76KPWsWi6/4gFHXEepo34TkfLXwjnYaAuYajk09gDx2W3b7Ek7PNXzU7udPce4iKUxi9yF9OuzDrOs2Q4laEp5qGT+VYohgHUO3a4YTEqVBWMQQQqGCCM0jEQgwua93s83GmY0ZToynVTE+/bpTALTZ85DnMb5Tb0bgOHhyhCIa3FfZkMQwxynymIdGXj3iCRkmtLMtd0KYIc7QXKJRWZKOORMzRuH3G5j5d8Jow006ZadhBBBFFn//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172" name="AutoShape 4" descr="data:image/jpeg;base64,/9j/4AAQSkZJRgABAQAAAQABAAD/2wCEAAkGBhQSEBUUExQUFBQVGBcXGBgVFRQXFhgXGBQXFxgXFRUYHCYeFxwkGhcXHy8gJCcpLCwsFx8xNTAqNSYrLCkBCQoKDgwOGg8PGiwkHyQpLCwsLCksLCwsKiosLCksLCwsLCwsKSwpLCwsLCwpLCwsLCwsLCwsKSwsKSwsLCwsKf/AABEIAOAA4QMBIgACEQEDEQH/xAAcAAACAgMBAQAAAAAAAAAAAAAABQQGAQMHAgj/xABIEAACAAMFBAYGCAMGBQUAAAABAgADEQQFEiExBkFRYRMiMnGBkRRCUqGxwSMzU2JyktHwB4KiFiSy0uHxFUNUY8IXc5Ojs//EABoBAAIDAQEAAAAAAAAAAAAAAAMEAAECBQb/xAAvEQACAgEDAwIFBAEFAAAAAAAAAQIRAxIhMQRBUSIyE2GBkfBCcaGx4RQjUsHR/9oADAMBAAIRAxEAPwDhsbrNaTLYMuRBr/uN4jTBEIMLxsooJssfRvlT2H1KHlvB3jmDEAiJt2W0ISr1Mp8nA15Mv3lOY8RvjXeFhMpypoRqrDRlPZYciI0/JS8EWCCCMlhBBBEIEZBjEEQgytgxWeS/DHLP8rBx7n90QJbUIPDPyhhZRiss1fYZJg7jWW3vZYXARp+SkWXb9f74WHrqG8y3ypFYiz7ZdZLLM9qSnmEQn/FFYjeb3szj9qCCCCBGwhjdAwibM9iWafifqD/ET4QvEM3XBZBxmzCf5Za0H9TnyjUfJTFhjEZjZJlYjFJWRujXSHGzF2LNmlpn1ModJMJ0oNF8T7qxmz3GWGkNL7s3otmWzr23OOcefqp4fvWGI4WvUwTyJ7IQXzeZtE55h9Y5DgBkB5RAj00eYXbt2wq4CCCCKLCCCMgRCGII3eiP7DflMEXRDTBFn2j2T6MGbJBMsdtTm0vv4p97doeJrJEanBwdSMxkpK0AhvYG6eX0DHripkk8TrKJ4NqOffCePStnFJ0W1YOhBIORG4x5h1bU9IlGePrUp0w4jQTh35Buee+ExiNURMxBBBGSwgggiEGmz4xO8v7SVMXxC41/qQQtiVdNp6OdLf2XUnuBFfdGb2sfRT5kv2HYeAOXupG/0me47vw4rusb+yGTyZx8FEVeLOxx3Qv/AG5zDw6p/wDOKxG8vKfyRmHdfMIyIxGRAQhLkSKwzv8As+EpL+yRVP4j1297U8I8bOjFPlr94E8gvWJ8gYzfl7tPnTJrmrTGLE5b+6HEloFm3qEjaxPuhRjziA+sSbvDF1VRVmIAA3kmgEAg6kGlvE7Hsbd8go0yYaBBUZatuEUza6jMzbyY9Xnf4kKtnVq4BVyN7nXw/wBOEVq8b1x74enJLaxSKb7CqbrHiPTGPMc1u2PLgIIzSJN3XdMnzFlylLuxyA95J3Aa1OQiiGiVJLEKoJJNAACSSdABvi9XXs9KsKdPaypnDRDRklnUYh/zJnBNBv5bZMqz3XLxEiZaWB6w3VyKya6DcZpzPqiKXet7zJ74nOnZUdlQdwHz1MMpRxby58eAVuey4Lt/6nc7T+ZII55BE/1U/wARPgxL9cO1eIiVaj0c0dUTWFK7sM4HQ0yxefGIu0+xubTJC0IzeUNw9qVxX7u7dUaaZVuk28BJ1JVoAoswUCvyO4d3kRpEy6r3m2RxZ7UCUH1cwVxJT2Tqyfd1Hug6amtM912fj9wbuLtbfIpAkkxkyDwjrw2EW0N0ksAM2Zw0wvX1hwPLfyiBfOwRlpWkYl02l02RZr3ObXdbmkzA67tQdGU5FWG8EZRJvi7lXDNlZyZtSnFT60tvvKfMUMa7yseBiIn7PTxRpM36mZSu/A47Mxe7fxBgKhvoCOe2oQ0gix27Z5pTFWGY4aEbiDvBhJapNIqeJxLjkUiNBBBAQhkQ62nGKZLm/bSZTn8QXo3/AKkMJYsokdLYrO2+XMmyT3HDNX/E/lBYLVaMSdbnq6ELXbaU9llYeIqf/wAxFaaURHUtlNmy0mcoFcSfAEf+UVW/Ll6OuUNZMPpj+wCOR6mVSMiPUwZx5EItUxoc3F1JVpnexK6NfxzWwf4cZhQZkOrWvR3dJXfPmPNP4JY6NP6jMhGBG5N0kZS5YRYtnpQkSntbjs1SUDvcihPgD8eEJrvsDTZqy11Y05AbyeQFT4Qz2ntoLrIl/VSBgHNvWY+Pz4xqC0rW/wAZmW/p/KE02cWJJJJJJJ4k6mPFYIKQKwhiMwQ/2Z2Te1HGx6OQpo0wjU64JY9dqeA1MXGLk6RTaW7IdxbPzbVMwywABm7tkiLxY/LU7otluvWRd0oyLP15rDru3ab8dOyvCWO9oi35tXLky/RrEAiLqwNane2L13++chooGsUtmqanODali2ju/IOnPng22u1tMcu5LMdSY0QQQBuwoQQQRRDNYtNxbSBgJNpGOX6rasnDPUjnqOYyiqx7lvQ1gmObhKzE46kfRWxNoWQozDyjmDr/ALQ/2qnS50olMINMu/geEcA2e20ez5dpDqpPw4GLO20TuvS2VukA7co691Ph7uEdCMYTeq/oJtyiqKbtQMM1gQQQaEHURDuycAc4vNpslnvSSWQ4JqCmfaT7swDtJwYDL+mOf26xTLPMMuYpVh7xuIO8HiIDlWiWtcPuFh6lXc6Il5LarMtnCr00sEyz60wCpMuvEDNe6kc7vF6mMSrydWDKSrKQQRqCDUEHvh5f1nFrkenSgAwIW1S19SYezOUbkme5qjeIxPIpRpGoQcXuVWCM0gpCgwAi27KDFZLSm9OinL/KxltTwmDyhJdNwzZ56iEjjuHjHUNjNjBLY4zXpEeWQODDj3gQ108Hdi+WSqhlsJtL0BZaA4lOvKKVtTazMZqKaknQb6xeUuxJZwqoDEEV39kxrawT2YlJRw1NG6qqe4sQIdlFKOpci8W26Zxibdk0n6tvIxq9BmD1G8jHb3umcorMeXLHEviHmlR7433fYF6RGafKZAwJwhyTQ1pQrnpCS6ecuExn4qS5OSbYy6WlZA0s0uXJ5YlWsz/7GeC69nzM3R0y9rjYs0yZKSZViSwQ1zNa9kE98Ttmrrklh1aAa8INHFTbaBOeySKEtyGySXm0+kcYU5Def37POKJaJZBjt/8AEBUNSg6gFBvp+8o4zb+2YrPvFbF4m02eruuwzDQCLAuxj4a0hjsLZVZxWO5WW4ZSyMTAVA0P6RVRilZdts4HduxCj6a1HBJXOlaM9OfqL97XcIgbT7ZGcOhkjo5CjCAow1HAD1V5anUxbf4lTyzEV6o0G6OWTRnFZmoRqHfkvFcncjyTBGIzSEhkIKROuy5J0+vRoSo7TmiovNnNAPOJzSbLI7TelTBuSqyQeb9p/Cg5xpRZnUuBHSMQ5/tAv/TWX/42/wA0EXpXklvwJoIIIwaMxIsNveS4eW2Fh7xvBGhHKI0EWm1uiVZdrBb1tLrMlN6PbV4dmZyIPa5g1P4ho8PRXgno9oTobSgJAFKj78k166GlSniDvjl6tQ1G6LPd20STgsu1Ehl7E4ZMp3Ekad/mDqHMWZS2l3+z/wDH8xbJja3X+UKL7uOZZZmCYNc1YdlxxU7+7Ub497O341lnBwodGBSbLbszJbZMjfEHcQDujoPpCT0FmtwDYvq54oFdqZGukubTf2W+NdP8N5qzyrsOhGfSaVFezh9VuIPmRGcuBw9UeP6/c1DKpel8/wBkG9tj26ZPRsU2zzx0kl/uE5q+4Oh6rDlXfD+6diZMmjTyJj64R2R+sWS5bfKlp6GoojnqtqVmkUDcSDoeXdE6x7PYDW1ms3MiTUYABo80jOlc8O/fwiseF5HUSTyaFuaLBYJs1aypYWUMsVMKDuyz8AYf3Sos5DMSzD7j0GfAgExFv3bxFQS0bDQBeqAN2ZoMh3QqN2WiZ0bTJnRynzJWnSEbqLrnxOUdfD0qhH/c+3cRnlcn6Sw3leqTEZ5csFyStd9d5pCqwWfph0c4FKaOMiNchXKv7NY3zURVAlIEC6VNSd3XO8kZeMRLbKZkqhwzBuJyPENw74ex4koaVsLym9Rqe0yrK5QynmBjTFaKMAPugAKc+Rjd6R0c2tnQYioBKlUAGupNAdNBWFlivrAGR1csDRsqip3UOUbrfZXoJ0lTRB103KDvFNBxG7dBVhhHlfKzLySZaLPaZrS2DsGByoHqQfu84TyL0mJMMpxiIIw5VxAjIgHTL4QpS/aUqGB3DP3GJNtvxlKPUYX6rVAqDTfXUHh3xP8AT6W9luZ+LaJW0VheXLEzWX64BDYK6V5buR7455e2yvSnFZhViewN5+7+kdaue3oykBFoQcXslTrUaAUiqX1Ol3fVbOjVmlqM+dF9gDcNMt++ukcPqcDUnq2R0MWRVtyKrrMu61UzWEy0nMKpqqdx3n72m4cYaN/EksuZilX7ZenBmr9bqw9rLUc4q/pDQrLOuK2DrE+bLHtHf/TMc4q7HOHF3bNz5646CXKGs2acEsdxPa7hWJXpNjs31a+lzR68wFZAP3Zer/zZcoDO57vZBYpR43F91bOzp4LItJY7UxyElr3u2XgKmJ9bHZtP75NHGqWcHu7Uz3CFt637OtBBmuWA7KjJFHBUGQhdA9SXH8m6b5GV53/On0DtRB2ZaALLX8KDL5wuMYgjDdmkqCCCCKIEEEEQgQQQRCBGQYxG2z2cuyqoqWNBEIWrYmZMmEymAez0OIMKhfw+NOr8DnHUZEtTLVCVMsqFBJamQ0qczyr1hzGleuO4TLSXZ5Yq7HrHi28k8AK+Ri+i4ZcqSssjOuKpyJ9pmO6tAAu7LjHS6WTb0y4E80VyhJddik2VS4ZjNqaVUdUbji3/AD1O6EG115sErLNcVMbnVic6A8B8axLvm/QjlWl/RDKm8DeRx7jrCy3XK9qEsSmQ2cbwcwARiGHtM26m4601Pajjhii9PIi5OT34F92WcSkW0T6MTnJlkVxZ5THHCug3nOLC9mnN1rRNwMwxYM6iuYxZ68szEu858jGrGWQRTAXGShQAAo0FABFfv2++lnMw0P6Qx08Htf1fcBlyJjcXissYQXc+ZP6CMf8AHpXQsTiEyuQ5QouWyO5L1odAx0X9e6N8y7JKmsyazHlhA+cHk8d0BuR4tlpd5augo5cJU71IJ9x+JifdlvmSzgckYt+48jEV7ZZ6YcAbhVmr3gg5HupG+y4VmqlSVKq2eZFa5V5UiOa3TWxS7Eq0XA+NcH1dDTlXUQWi4i8t0PVqBmdAQwPnSsdKuGxy2lgEjSEW2ACii0oOHzjmw62U5/CHpdOox1lZu+0iWuBFOBfWfViN5HwH+8OBPSegSYiuupVhk3MHtI3MGKXelpbpqVNCqGm7Snyh5dtp6gPMAd5/2hzLgjKG4CGRpiC9dk2kziVdVkHrB5jAYQfVI1LDlkYr17TrLZDjkyRPmN/zJw+jU/dlb/5qx1G3XVLtMspMGujb0amTL8xvEcpviwHDMlMOshPmusec6nG8T2R1sM9a3K5ed9TrQ2KbMZ6aDRRyVRkPCIVYKRiOc23uxpKuDNYxBBFFhBBBEIEEEEQhZv7DO31M+yz/AME4BvyvSIdr2OtcvNrPNpxVcY81rCYGJtkvmdK+rmzE/C7D3VpBLg+xmpEWbJZTRgVPAgj4xrixStvLXSjus0cJstHHvFffGwbUyH+usNnbnLxSj7qxemD7/cq5eCsxb/4e3XjmtNYZSxl+I6fOI4e7Jmq2mQeRWYvvzjoeylwSEsy9HaBRziq6lDQmg9w98WsfdNMpz+Radk7uKHp23g0BplLBzbxIA7qx7v692mIXTM9IEHIKAxy5kjyhvegVJb4chlLHJEGg8fhFJm27BlnhJr3GO10WBP1CGafYU3nZplutkuQMmfNzTJFAqzEch5mg3xd7H0Cy2RRgkyiJaEclJLcySSSd9DCbYuzCZ6bNBAOJZbPwl0LMF5saeQit7QX4yswknCo3ahqe0N/y3UhicXlm4x/SA16Iq+5Kve95Rfo1GROE4R1aaV5HfFXs1maZMCJmTqeA3k8AIyLazjEQFINeqKab4sV3XaXkz3lr1iqkkcNTThU0hi3COwtzLcjW9JgARKiWoouA17y4G88YVqS1cR07o0dI4Y4Sa8q/KN1kdmbrGpJ3wSLaBSXc3JZEeimst+YND3ERtnlpM9F1oi0OoOukNBalEwgoHKEEA6UoCQfGI890abLLlQVLVAINFalB5g+cYjJ2mze3Babs2pITHUBQuefAbhCi9Npukw4tMj4QtDdBOKNRpTeRRo8W268IZBmAMUs8U4HmNDFxxwU7rktzk40eL2QtODrmjgBSOQzU8CNe4iJd0uWs7ipBUq2WuTUNOGsQroJZWTX1l5MuYp35jxhldsrOeo3ggeIr8YZ/Tp8GE97GzW1igdM8LDHnnh5cc4re2aD0zEAAJiI2W+q0PwrFhu6UBikjMlTi5VGQPOI2091Ga8t1K0UFKE0yBypXXUiOZ1uPWqQ9glp3OPWqwkM3eYjMlI6jbNiZpQzRL6pNK1XXzio3hsrPr1ZRPiv6xxJdO+yOhHMu5WYIcHZK1fYnzT9Yx/ZO1fZH8yf5oW+HPww2uPkUQQ4/snafsj+aX/mjP9k7V9l/VL/zRXw5eGXrj5E0EOP7KWn7L+qX/mgifDl4Jrj5E8EEEYNGYKxiCIQ2ShVgOcdsuqxA9BJJoD0aHuNAY45c8nFPlrxYD3x122TMOh00jcTLOg34RLGGgIphz8q99AIqF4WlJaEnWhiwJfKWqyiYwBbsuPZcDXkCMx/pFemXWkxhWgFRvypUakmPSdE18Ozl5/dQ7S6RZbpWUMpk0CZN4l3FSD3Ci+EUi22KVJp0oLM3q1pTmTF52mvLrGpyWEEuwrPSZaCKlB0csHTG2rd4FB4wbpbhjuXd/wBgM1Tlt2RW5ljR1IlyWzGRqxHwpDO5Jb9FOlnqsVJoDuyA+BiLNsU85M5pyNBGZNnmS2DKS1N2+m8cxTdHQliTjViidMRyphlTasN9COI3xOnhJSdOn0i1AAORUnTGN47ol31ZA5xjeK+MKxJPo04bqoB34q/AGB5oenUi41qpm2TeXVxhFYnVmAzMTEvJX+jnIMJyyABU8Qdx0iEJqCzKgHWBqTX3U+cb5+cpGIzNVJ5rQqfLKAqEe6KcmnsSpthJlNLY1aVmp4oRUEeEebNeAKYTWg0rqCRn5xssF7L1Q+oUoTyzIr3H4xHsklMLPMOBSRQ88zSnhGuzUic8G657EQa76n3RstV5pZsYxDpXNaZ9Ub6GlCfhCe0215jqkqqyxnmc2PtMRoo4czFhu26pc2qTCHNMxTTLUcDGrbTkEjFLYlbOLhLsTXE2R5a198J7/v8AbpVlqaBQCaa1arAV5Ar5mHV1rLsyEP1kl4yTXcBx8o59NtXSzmcesxPcNw8o5vX5tHHcc6eGrkY27apwCmNqA6YjSsVG8b2cnJ3/ADN+sQrbaiZjHmYjM1Y4k898HQjirk3/APEZv2kz87frGP8AiEz7R/zt+sR4IW1MPSN/p8z7R/zN+sHpsz23/M36xogiWyUbvS39tvzH9YI0wRLZKQQQQRRYQQRIk2QtGlFvgptIYbJrW2Sfxj4x0q8Hjn1wWUyrTKc6Bh8YvtuUliACTwAqYIoNA9abINkv2ZZnLSzrkwOasOBHz3RdZtkkzJBtCMzSyoKy6irMRUrXXq6EcYok67wBWa1B7IpU8q5geFTyjbYdppSMqklEWoUhMSpXU0xYiTvahPKOj0k3jfqlSFc8VL2q2dFva40nKjDUohzJoaoDUjxhVMY2SWZTjGjHFVBmjcRXtDlEjZ3aCXaJTKJomtLJzRWDKhphqrAFlrUV3ZROtF0symYDiAzoVPvrHRxZFWmTtfncVnDuluIpN4hslaU/IuqN4q1M41zrSQwqE/ldWPkDCy+bv9ItClZWA5AhQSNdaRsmy1l5BKzBvI0joQTvcWk1RsvO1KarvivPaGwBFyGemtTv8soZtYHNXmVHAbz4cOceLFMaXjYZLQ1PDLWvyhibSx7C++rcX2W7XY6GkM7ymyZYSU70ZalgFrSuQB55R4l3zNFkZiWMw4VQkCpJYCtacKwka6QOtMbE5z1yzjnpzlKvAbTGKtjNLRZia/SmnJQD44jSNVosM61zCFKoiCqjdhO+mpPExGlWYk0Ar3Q7uu7CpJdxKoppUipruoDWGJwVbvczGVPZEC7bvIqoNQO01MsvlDuz2BxMDAYJhyUVriAABxKOPGNQszNgSXVU1Y6E09qnuET594/RzFFFAVhX1yMNSSfV7hFzk1HY1FJu2IdqJkyZJwSuscVJtGU5L2UTCaHPM76gZRVF6kt2ORAOvHdESwWh0YFGKnlv7xvh1eV8SWVZdpU1YVLJu4VpmPeOUeWy5I53qbp/x/g7MIvEqq1/JRzGIsFr2WYrjs7icnKmIcqbzyGfKETyyCQQQRqCKEd4hKcJQ5QzGSfB4gjdLsxMbGu9huiKDZNSIsEe2lkR4jLVGggggiiBBGaRvsdgea2GWrM3ACuXE8BzMXRDSgzi47L3Z0hApU8s4gSdnpUmjWmaOOCWa15F9/8AKD3iGVl2vCdWSglp7z8anvJh3DBQ9+wtlk37S8X5sSlnlo8xxRhWikV8/wBAYhTL2DyaywB6rZbxx45cT4CKxeG1Rdc2J7zGdjrQXabXNaAkeO6CTyVGgajcrPFtmkmpJJ5wltDRZb3u4qajMHQ8oq1rBBhMaWxiz295Th5TsjroyMVI8RDKRtJbZ01FW0zy7EBaTGGZNK9WEDPFiuv+62c2hvrZgKygdynIv46d1faEGxwt1e3cHNpL5lu2i28SVMKAvMZcIBR+jzAALMwBqTStPfFfX+I1omWhGdwiY0rRUJC4hWrEFjlXOKa80kkk1JzjzDE+onJ7bJA44YJHebwsJcu2HEa1OBqVBzBIociKaZQpllD1ZiBEoR1X+II1il3D/ECZKlrKnAzETJGU0myx7IOjLyOnGL1Z9qLM8tJkybKUODhM1CjGhINdxNRD0erU479hGfTtPYiTMlVcIaWAQGII35N++caLRcEpQW6QtSlcKnU6jMilIaStobLPYyZM4NMALDChpQDrBSwoSBQ05GKpP2ss0uv10xgc5bKEGIb2bEd/KD4+qgo3df8AYJ9PO6SGVmkkg9HLITMFmOZrvrosTrquGUpqxBPAVA8zr4VijWz+IVqmMMLLKQaIirh7jWpaGNg2/P8AzJYJ4oxX3EGJHr4TdcG30so78nQb9ugpLXCVCuK0U59xinbRWwWaytLr9JNy/Ch17iRlxoTDGzbXpNFShC5ZlsRHcKQov25GZi9cQbMNxGusDyZW8bind9zUIJSTaKVInHGMworrEW8mYzCW8O6J1tsmExonkMhGpUBgTrTQg+McPLj0nThPURbJbXlNiRip5HXkRoRyMWGRf8q0US1SwToJiZMO/f8AEcoq8brI9GEYx5HF12NTimrOn7P7CLMo0thMQ92L9Pnyh3emwIWWTSIGwN9rLpnSL9e21Up5dHpSmo1EOye60oWXG58939d3RuRCOOg7U3G04mZZyJq8ARi7qb+7I8ooUyUVJBBBGRByI7xCvUQcWHwytGuCM0ghYMWVLikSAGtMzE32aE08W1bwAH3o02vao4cEhVlS+AA86aV5mp5wieYSakkk7zrHmC/EraO39mNF+7c9TZpY1Ykk6kmpjAakeYIHZs9maYuH8PJmc0b6A+TCKZFh2KtmC0U9pSPn8otN2Za2LZe18LKADCopp++UKC9mnjJgjcDEHaC09I7QilymYgAEk5ADWp3CDJWZssli2SxzR11aUublSK4eHedB/pC3aK3NNnElSqL1UWlAFGQoN2g90N7ZOl2SSLNQs7UacUahDezUa4Rl58Y0WssgAcdNLIBVq9ehFRn62XHzg0noWj7g4+p6vsVqAROnWeW2auV5MtPeMoiTJNOB7oxZs8Q8v3Kz2Rf+2T5tX5wjh5tTkbOvsyJfvFYJH2sxL3IWXbeDSJyTU7SMGHOhzB5EVHjD7bmwL0iWmV9VaFDjk1MwefHmpisRcdmnFrsU2xt25dZsmvf1l8GIPczRIb+llT2qRTo9ISTSMMpBociMolWGX63CBvYIMrLa8LBeGvedYvd334gkdFMphbQ71P6Ry5JhJrvjf6e2leUMY8qSpi88bfA42okFJhUim8HUEcQYr7nCrHe2Q7q5n3CLLd9rSdLFntBA+ycnNT7JPs8/DgRWb2szy5rJMFGXKm6m6nKBdRJPePATCmtmQoyDGIIRGRnYr3aXoYmztpnYUqYr8EGWWSVA3jTJ8u95iPjR2VuIPxGhHIw9lbUSbQAtslAnQTUFGHeBn5VH3YqcZjKyyL0ItX/C7u/6mZ+U/wCSCKrBGvir/ivz6laPmzEEEEBCBBBBEIEP9m5FA80+qMI7z/pWEkmUWYKNSaRcLdIEmSkka6seLb/hSNRXcpiO1zdTvMN9nkWRJa1zBocMoH1n3t3D414QvsF1m02gSxkozdtyoO03yHMiM7S3qJswJLykyhgljdQet48f1hvGqWpgZbukeGtWKYHJrnU+MS580olKY5RzXitdQp4coVSLMaViRLtLKCK94OY8oCbRFmzM6g17wa+f+sadeUbp82vqgd1f1iOTGkUzBEPNsj/eivsoi+SwosiVmKOLKPNgIZbWvW2zuTU8lAgi9r/PJh+5CiJty3m1nny5q5lDUj2l0ZTyKkjxiFBSKs1yWfbe6Qs9Z0vOVPAdTzIB94IPfWFgTDKY8qRZNnz6XYHszZzJHXl8cJOYHcxPhM5QoeXSikbs6/D98YvKrakuGZg69L7FeBiZKZZa4yOseyDp30ibPsaKmILnqMzTyhFOnFjU6wGcqCpGHmljUmpiz2GetulCTMIFoQfROfXH2bnjwP7NWj0jkEEZEaEa1jEJ1+xclZ6tFmZGKsCGU0IO4xrwxdZFlF4SwSALSgzOgmqOP3h++UK07NlRmIM+nfK4BfG7FXjESrXZ8JiLC8o06DJ2ggggjJYQQQRCBBBBEIEEEelWpiEJtyTQtolltAwr5w9vmbSacR0/f6QpsV1F9Itd2WPCpn2hQyyAMBPaZx2V5gZHy8GseFsBLIkL7yb0OzdEMp88YpvFE9VOR48yeEVaLHZ1S2TJrTBSZ2h1jQ8QfD4QuvCy9G5AXDTcdfMxqU1dIuKNl3Tqy8J1B90ZtMmorEGzTKNSGQemsCZsUTDSNcMrRY8WYiKbC0aTRVG245eK1SRxmJ/jEZv2ZitM48Zj/wCIxO2XsR9Mkk7mr+UFvlEWfZazGbixPmTG3JKP1Mfq+guVKxIl2eJfQgRgL1hArs2WLZCzss5WG7IjipyYeVYtt67DksWAybP9/HxhXscyqRXfHYLNOlvIpqQIc1aIqNCtW7OCX3dplZEaRTLZIwtlodI6Zt7aFqaRzZ7RqDmP3pC2dcMNiZEj0usZmJTTMR5ELDBctlbSFZTWhBBjoV/WiTaLOGlLSYq1cb2+8BHF7JbykM5O07owZTQj90PEGH4ZY7WJyxy7ES+WBY0hXFmvqxraJXpUgf8AvS96N7Q+6f3vpWYVze4Yx8GIIIICECCCCIQIIIIhAjdZu1GmPSNQxqPJT4OmbFWNJkxFbQnOm4bz5Q32+6EfRSTWWmnM7zzirWO3+g2RWP11oFVG9JW497ZHupCO236XGsdFyUVz2EqbfBGstr6K0K43EV7q5iLJf1lpWgExBnhbVQd6kZgd3lFJmzKmLfdNt9IkBa0myxTmy8u7TuhJu2NJUivvIQ5q2E8Gz/qHzEM7PZsaUqpI4EH3Rl5SBvpJYbzB90aDZFVg8qqkGozrSLLIMyYyGkbJd4cYY25OkAOGh300iCLvpEIOdl59bQD7KTG8pbQsEysN9m7JRpp4SJlP5qL84Vzp6S9eseA08W0jT9q+ple5mJcktHoOq6dY/wBI8d8L5tueYcPZXgunid8e57BFoIzVGidZ76KPWsWi6/4gFHXEepo34TkfLXwjnYaAuYajk09gDx2W3b7Ek7PNXzU7udPce4iKUxi9yF9OuzDrOs2Q4laEp5qGT+VYohgHUO3a4YTEqVBWMQQQqGCCM0jEQgwua93s83GmY0ZToynVTE+/bpTALTZ85DnMb5Tb0bgOHhyhCIa3FfZkMQwxynymIdGXj3iCRkmtLMtd0KYIc7QXKJRWZKOORMzRuH3G5j5d8Jow006ZadhBBBFFn//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174" name="AutoShape 6" descr="data:image/jpeg;base64,/9j/4AAQSkZJRgABAQAAAQABAAD/2wCEAAkGBhQSEBUUExQUFBQVGBcXGBgVFRQXFhgXGBQXFxgXFRUYHCYeFxwkGhcXHy8gJCcpLCwsFx8xNTAqNSYrLCkBCQoKDgwOGg8PGiwkHyQpLCwsLCksLCwsKiosLCksLCwsLCwsKSwpLCwsLCwpLCwsLCwsLCwsKSwsKSwsLCwsKf/AABEIAOAA4QMBIgACEQEDEQH/xAAcAAACAgMBAQAAAAAAAAAAAAAABQQGAQMHAgj/xABIEAACAAMFBAYGCAMGBQUAAAABAgADEQQFEiExBkFRYRMiMnGBkRRCUqGxwSMzU2JyktHwB4KiFiSy0uHxFUNUY8IXc5Ojs//EABoBAAIDAQEAAAAAAAAAAAAAAAMEAAECBQb/xAAvEQACAgEDAwIFBAEFAAAAAAAAAQIRAxIhMQRBUSIyE2GBkfBCcaGx4RQjUsHR/9oADAMBAAIRAxEAPwDhsbrNaTLYMuRBr/uN4jTBEIMLxsooJssfRvlT2H1KHlvB3jmDEAiJt2W0ISr1Mp8nA15Mv3lOY8RvjXeFhMpypoRqrDRlPZYciI0/JS8EWCCCMlhBBBEIEZBjEEQgytgxWeS/DHLP8rBx7n90QJbUIPDPyhhZRiss1fYZJg7jWW3vZYXARp+SkWXb9f74WHrqG8y3ypFYiz7ZdZLLM9qSnmEQn/FFYjeb3szj9qCCCCBGwhjdAwibM9iWafifqD/ET4QvEM3XBZBxmzCf5Za0H9TnyjUfJTFhjEZjZJlYjFJWRujXSHGzF2LNmlpn1ModJMJ0oNF8T7qxmz3GWGkNL7s3otmWzr23OOcefqp4fvWGI4WvUwTyJ7IQXzeZtE55h9Y5DgBkB5RAj00eYXbt2wq4CCCCKLCCCMgRCGII3eiP7DflMEXRDTBFn2j2T6MGbJBMsdtTm0vv4p97doeJrJEanBwdSMxkpK0AhvYG6eX0DHripkk8TrKJ4NqOffCePStnFJ0W1YOhBIORG4x5h1bU9IlGePrUp0w4jQTh35Buee+ExiNURMxBBBGSwgggiEGmz4xO8v7SVMXxC41/qQQtiVdNp6OdLf2XUnuBFfdGb2sfRT5kv2HYeAOXupG/0me47vw4rusb+yGTyZx8FEVeLOxx3Qv/AG5zDw6p/wDOKxG8vKfyRmHdfMIyIxGRAQhLkSKwzv8As+EpL+yRVP4j1297U8I8bOjFPlr94E8gvWJ8gYzfl7tPnTJrmrTGLE5b+6HEloFm3qEjaxPuhRjziA+sSbvDF1VRVmIAA3kmgEAg6kGlvE7Hsbd8go0yYaBBUZatuEUza6jMzbyY9Xnf4kKtnVq4BVyN7nXw/wBOEVq8b1x74enJLaxSKb7CqbrHiPTGPMc1u2PLgIIzSJN3XdMnzFlylLuxyA95J3Aa1OQiiGiVJLEKoJJNAACSSdABvi9XXs9KsKdPaypnDRDRklnUYh/zJnBNBv5bZMqz3XLxEiZaWB6w3VyKya6DcZpzPqiKXet7zJ74nOnZUdlQdwHz1MMpRxby58eAVuey4Lt/6nc7T+ZII55BE/1U/wARPgxL9cO1eIiVaj0c0dUTWFK7sM4HQ0yxefGIu0+xubTJC0IzeUNw9qVxX7u7dUaaZVuk28BJ1JVoAoswUCvyO4d3kRpEy6r3m2RxZ7UCUH1cwVxJT2Tqyfd1Hug6amtM912fj9wbuLtbfIpAkkxkyDwjrw2EW0N0ksAM2Zw0wvX1hwPLfyiBfOwRlpWkYl02l02RZr3ObXdbmkzA67tQdGU5FWG8EZRJvi7lXDNlZyZtSnFT60tvvKfMUMa7yseBiIn7PTxRpM36mZSu/A47Mxe7fxBgKhvoCOe2oQ0gix27Z5pTFWGY4aEbiDvBhJapNIqeJxLjkUiNBBBAQhkQ62nGKZLm/bSZTn8QXo3/AKkMJYsokdLYrO2+XMmyT3HDNX/E/lBYLVaMSdbnq6ELXbaU9llYeIqf/wAxFaaURHUtlNmy0mcoFcSfAEf+UVW/Ll6OuUNZMPpj+wCOR6mVSMiPUwZx5EItUxoc3F1JVpnexK6NfxzWwf4cZhQZkOrWvR3dJXfPmPNP4JY6NP6jMhGBG5N0kZS5YRYtnpQkSntbjs1SUDvcihPgD8eEJrvsDTZqy11Y05AbyeQFT4Qz2ntoLrIl/VSBgHNvWY+Pz4xqC0rW/wAZmW/p/KE02cWJJJJJJJ4k6mPFYIKQKwhiMwQ/2Z2Te1HGx6OQpo0wjU64JY9dqeA1MXGLk6RTaW7IdxbPzbVMwywABm7tkiLxY/LU7otluvWRd0oyLP15rDru3ab8dOyvCWO9oi35tXLky/RrEAiLqwNane2L13++chooGsUtmqanODali2ju/IOnPng22u1tMcu5LMdSY0QQQBuwoQQQRRDNYtNxbSBgJNpGOX6rasnDPUjnqOYyiqx7lvQ1gmObhKzE46kfRWxNoWQozDyjmDr/ALQ/2qnS50olMINMu/geEcA2e20ez5dpDqpPw4GLO20TuvS2VukA7co691Ph7uEdCMYTeq/oJtyiqKbtQMM1gQQQaEHURDuycAc4vNpslnvSSWQ4JqCmfaT7swDtJwYDL+mOf26xTLPMMuYpVh7xuIO8HiIDlWiWtcPuFh6lXc6Il5LarMtnCr00sEyz60wCpMuvEDNe6kc7vF6mMSrydWDKSrKQQRqCDUEHvh5f1nFrkenSgAwIW1S19SYezOUbkme5qjeIxPIpRpGoQcXuVWCM0gpCgwAi27KDFZLSm9OinL/KxltTwmDyhJdNwzZ56iEjjuHjHUNjNjBLY4zXpEeWQODDj3gQ108Hdi+WSqhlsJtL0BZaA4lOvKKVtTazMZqKaknQb6xeUuxJZwqoDEEV39kxrawT2YlJRw1NG6qqe4sQIdlFKOpci8W26Zxibdk0n6tvIxq9BmD1G8jHb3umcorMeXLHEviHmlR7433fYF6RGafKZAwJwhyTQ1pQrnpCS6ecuExn4qS5OSbYy6WlZA0s0uXJ5YlWsz/7GeC69nzM3R0y9rjYs0yZKSZViSwQ1zNa9kE98Ttmrrklh1aAa8INHFTbaBOeySKEtyGySXm0+kcYU5Def37POKJaJZBjt/8AEBUNSg6gFBvp+8o4zb+2YrPvFbF4m02eruuwzDQCLAuxj4a0hjsLZVZxWO5WW4ZSyMTAVA0P6RVRilZdts4HduxCj6a1HBJXOlaM9OfqL97XcIgbT7ZGcOhkjo5CjCAow1HAD1V5anUxbf4lTyzEV6o0G6OWTRnFZmoRqHfkvFcncjyTBGIzSEhkIKROuy5J0+vRoSo7TmiovNnNAPOJzSbLI7TelTBuSqyQeb9p/Cg5xpRZnUuBHSMQ5/tAv/TWX/42/wA0EXpXklvwJoIIIwaMxIsNveS4eW2Fh7xvBGhHKI0EWm1uiVZdrBb1tLrMlN6PbV4dmZyIPa5g1P4ho8PRXgno9oTobSgJAFKj78k166GlSniDvjl6tQ1G6LPd20STgsu1Ehl7E4ZMp3Ekad/mDqHMWZS2l3+z/wDH8xbJja3X+UKL7uOZZZmCYNc1YdlxxU7+7Ub497O341lnBwodGBSbLbszJbZMjfEHcQDujoPpCT0FmtwDYvq54oFdqZGukubTf2W+NdP8N5qzyrsOhGfSaVFezh9VuIPmRGcuBw9UeP6/c1DKpel8/wBkG9tj26ZPRsU2zzx0kl/uE5q+4Oh6rDlXfD+6diZMmjTyJj64R2R+sWS5bfKlp6GoojnqtqVmkUDcSDoeXdE6x7PYDW1ms3MiTUYABo80jOlc8O/fwiseF5HUSTyaFuaLBYJs1aypYWUMsVMKDuyz8AYf3Sos5DMSzD7j0GfAgExFv3bxFQS0bDQBeqAN2ZoMh3QqN2WiZ0bTJnRynzJWnSEbqLrnxOUdfD0qhH/c+3cRnlcn6Sw3leqTEZ5csFyStd9d5pCqwWfph0c4FKaOMiNchXKv7NY3zURVAlIEC6VNSd3XO8kZeMRLbKZkqhwzBuJyPENw74ex4koaVsLym9Rqe0yrK5QynmBjTFaKMAPugAKc+Rjd6R0c2tnQYioBKlUAGupNAdNBWFlivrAGR1csDRsqip3UOUbrfZXoJ0lTRB103KDvFNBxG7dBVhhHlfKzLySZaLPaZrS2DsGByoHqQfu84TyL0mJMMpxiIIw5VxAjIgHTL4QpS/aUqGB3DP3GJNtvxlKPUYX6rVAqDTfXUHh3xP8AT6W9luZ+LaJW0VheXLEzWX64BDYK6V5buR7455e2yvSnFZhViewN5+7+kdaue3oykBFoQcXslTrUaAUiqX1Ol3fVbOjVmlqM+dF9gDcNMt++ukcPqcDUnq2R0MWRVtyKrrMu61UzWEy0nMKpqqdx3n72m4cYaN/EksuZilX7ZenBmr9bqw9rLUc4q/pDQrLOuK2DrE+bLHtHf/TMc4q7HOHF3bNz5646CXKGs2acEsdxPa7hWJXpNjs31a+lzR68wFZAP3Zer/zZcoDO57vZBYpR43F91bOzp4LItJY7UxyElr3u2XgKmJ9bHZtP75NHGqWcHu7Uz3CFt637OtBBmuWA7KjJFHBUGQhdA9SXH8m6b5GV53/On0DtRB2ZaALLX8KDL5wuMYgjDdmkqCCCCKIEEEEQgQQQRCBGQYxG2z2cuyqoqWNBEIWrYmZMmEymAez0OIMKhfw+NOr8DnHUZEtTLVCVMsqFBJamQ0qczyr1hzGleuO4TLSXZ5Yq7HrHi28k8AK+Ri+i4ZcqSssjOuKpyJ9pmO6tAAu7LjHS6WTb0y4E80VyhJddik2VS4ZjNqaVUdUbji3/AD1O6EG115sErLNcVMbnVic6A8B8axLvm/QjlWl/RDKm8DeRx7jrCy3XK9qEsSmQ2cbwcwARiGHtM26m4601Pajjhii9PIi5OT34F92WcSkW0T6MTnJlkVxZ5THHCug3nOLC9mnN1rRNwMwxYM6iuYxZ68szEu858jGrGWQRTAXGShQAAo0FABFfv2++lnMw0P6Qx08Htf1fcBlyJjcXissYQXc+ZP6CMf8AHpXQsTiEyuQ5QouWyO5L1odAx0X9e6N8y7JKmsyazHlhA+cHk8d0BuR4tlpd5augo5cJU71IJ9x+JifdlvmSzgckYt+48jEV7ZZ6YcAbhVmr3gg5HupG+y4VmqlSVKq2eZFa5V5UiOa3TWxS7Eq0XA+NcH1dDTlXUQWi4i8t0PVqBmdAQwPnSsdKuGxy2lgEjSEW2ACii0oOHzjmw62U5/CHpdOox1lZu+0iWuBFOBfWfViN5HwH+8OBPSegSYiuupVhk3MHtI3MGKXelpbpqVNCqGm7Snyh5dtp6gPMAd5/2hzLgjKG4CGRpiC9dk2kziVdVkHrB5jAYQfVI1LDlkYr17TrLZDjkyRPmN/zJw+jU/dlb/5qx1G3XVLtMspMGujb0amTL8xvEcpviwHDMlMOshPmusec6nG8T2R1sM9a3K5ed9TrQ2KbMZ6aDRRyVRkPCIVYKRiOc23uxpKuDNYxBBFFhBBBEIEEEEQhZv7DO31M+yz/AME4BvyvSIdr2OtcvNrPNpxVcY81rCYGJtkvmdK+rmzE/C7D3VpBLg+xmpEWbJZTRgVPAgj4xrixStvLXSjus0cJstHHvFffGwbUyH+usNnbnLxSj7qxemD7/cq5eCsxb/4e3XjmtNYZSxl+I6fOI4e7Jmq2mQeRWYvvzjoeylwSEsy9HaBRziq6lDQmg9w98WsfdNMpz+Radk7uKHp23g0BplLBzbxIA7qx7v692mIXTM9IEHIKAxy5kjyhvegVJb4chlLHJEGg8fhFJm27BlnhJr3GO10WBP1CGafYU3nZplutkuQMmfNzTJFAqzEch5mg3xd7H0Cy2RRgkyiJaEclJLcySSSd9DCbYuzCZ6bNBAOJZbPwl0LMF5saeQit7QX4yswknCo3ahqe0N/y3UhicXlm4x/SA16Iq+5Kve95Rfo1GROE4R1aaV5HfFXs1maZMCJmTqeA3k8AIyLazjEQFINeqKab4sV3XaXkz3lr1iqkkcNTThU0hi3COwtzLcjW9JgARKiWoouA17y4G88YVqS1cR07o0dI4Y4Sa8q/KN1kdmbrGpJ3wSLaBSXc3JZEeimst+YND3ERtnlpM9F1oi0OoOukNBalEwgoHKEEA6UoCQfGI890abLLlQVLVAINFalB5g+cYjJ2mze3Babs2pITHUBQuefAbhCi9Npukw4tMj4QtDdBOKNRpTeRRo8W268IZBmAMUs8U4HmNDFxxwU7rktzk40eL2QtODrmjgBSOQzU8CNe4iJd0uWs7ipBUq2WuTUNOGsQroJZWTX1l5MuYp35jxhldsrOeo3ggeIr8YZ/Tp8GE97GzW1igdM8LDHnnh5cc4re2aD0zEAAJiI2W+q0PwrFhu6UBikjMlTi5VGQPOI2091Ga8t1K0UFKE0yBypXXUiOZ1uPWqQ9glp3OPWqwkM3eYjMlI6jbNiZpQzRL6pNK1XXzio3hsrPr1ZRPiv6xxJdO+yOhHMu5WYIcHZK1fYnzT9Yx/ZO1fZH8yf5oW+HPww2uPkUQQ4/snafsj+aX/mjP9k7V9l/VL/zRXw5eGXrj5E0EOP7KWn7L+qX/mgifDl4Jrj5E8EEEYNGYKxiCIQ2ShVgOcdsuqxA9BJJoD0aHuNAY45c8nFPlrxYD3x122TMOh00jcTLOg34RLGGgIphz8q99AIqF4WlJaEnWhiwJfKWqyiYwBbsuPZcDXkCMx/pFemXWkxhWgFRvypUakmPSdE18Ozl5/dQ7S6RZbpWUMpk0CZN4l3FSD3Ci+EUi22KVJp0oLM3q1pTmTF52mvLrGpyWEEuwrPSZaCKlB0csHTG2rd4FB4wbpbhjuXd/wBgM1Tlt2RW5ljR1IlyWzGRqxHwpDO5Jb9FOlnqsVJoDuyA+BiLNsU85M5pyNBGZNnmS2DKS1N2+m8cxTdHQliTjViidMRyphlTasN9COI3xOnhJSdOn0i1AAORUnTGN47ol31ZA5xjeK+MKxJPo04bqoB34q/AGB5oenUi41qpm2TeXVxhFYnVmAzMTEvJX+jnIMJyyABU8Qdx0iEJqCzKgHWBqTX3U+cb5+cpGIzNVJ5rQqfLKAqEe6KcmnsSpthJlNLY1aVmp4oRUEeEebNeAKYTWg0rqCRn5xssF7L1Q+oUoTyzIr3H4xHsklMLPMOBSRQ88zSnhGuzUic8G657EQa76n3RstV5pZsYxDpXNaZ9Ub6GlCfhCe0215jqkqqyxnmc2PtMRoo4czFhu26pc2qTCHNMxTTLUcDGrbTkEjFLYlbOLhLsTXE2R5a198J7/v8AbpVlqaBQCaa1arAV5Ar5mHV1rLsyEP1kl4yTXcBx8o59NtXSzmcesxPcNw8o5vX5tHHcc6eGrkY27apwCmNqA6YjSsVG8b2cnJ3/ADN+sQrbaiZjHmYjM1Y4k898HQjirk3/APEZv2kz87frGP8AiEz7R/zt+sR4IW1MPSN/p8z7R/zN+sHpsz23/M36xogiWyUbvS39tvzH9YI0wRLZKQQQQRRYQQRIk2QtGlFvgptIYbJrW2Sfxj4x0q8Hjn1wWUyrTKc6Bh8YvtuUliACTwAqYIoNA9abINkv2ZZnLSzrkwOasOBHz3RdZtkkzJBtCMzSyoKy6irMRUrXXq6EcYok67wBWa1B7IpU8q5geFTyjbYdppSMqklEWoUhMSpXU0xYiTvahPKOj0k3jfqlSFc8VL2q2dFva40nKjDUohzJoaoDUjxhVMY2SWZTjGjHFVBmjcRXtDlEjZ3aCXaJTKJomtLJzRWDKhphqrAFlrUV3ZROtF0symYDiAzoVPvrHRxZFWmTtfncVnDuluIpN4hslaU/IuqN4q1M41zrSQwqE/ldWPkDCy+bv9ItClZWA5AhQSNdaRsmy1l5BKzBvI0joQTvcWk1RsvO1KarvivPaGwBFyGemtTv8soZtYHNXmVHAbz4cOceLFMaXjYZLQ1PDLWvyhibSx7C++rcX2W7XY6GkM7ymyZYSU70ZalgFrSuQB55R4l3zNFkZiWMw4VQkCpJYCtacKwka6QOtMbE5z1yzjnpzlKvAbTGKtjNLRZia/SmnJQD44jSNVosM61zCFKoiCqjdhO+mpPExGlWYk0Ar3Q7uu7CpJdxKoppUipruoDWGJwVbvczGVPZEC7bvIqoNQO01MsvlDuz2BxMDAYJhyUVriAABxKOPGNQszNgSXVU1Y6E09qnuET594/RzFFFAVhX1yMNSSfV7hFzk1HY1FJu2IdqJkyZJwSuscVJtGU5L2UTCaHPM76gZRVF6kt2ORAOvHdESwWh0YFGKnlv7xvh1eV8SWVZdpU1YVLJu4VpmPeOUeWy5I53qbp/x/g7MIvEqq1/JRzGIsFr2WYrjs7icnKmIcqbzyGfKETyyCQQQRqCKEd4hKcJQ5QzGSfB4gjdLsxMbGu9huiKDZNSIsEe2lkR4jLVGggggiiBBGaRvsdgea2GWrM3ACuXE8BzMXRDSgzi47L3Z0hApU8s4gSdnpUmjWmaOOCWa15F9/8AKD3iGVl2vCdWSglp7z8anvJh3DBQ9+wtlk37S8X5sSlnlo8xxRhWikV8/wBAYhTL2DyaywB6rZbxx45cT4CKxeG1Rdc2J7zGdjrQXabXNaAkeO6CTyVGgajcrPFtmkmpJJ5wltDRZb3u4qajMHQ8oq1rBBhMaWxiz295Th5TsjroyMVI8RDKRtJbZ01FW0zy7EBaTGGZNK9WEDPFiuv+62c2hvrZgKygdynIv46d1faEGxwt1e3cHNpL5lu2i28SVMKAvMZcIBR+jzAALMwBqTStPfFfX+I1omWhGdwiY0rRUJC4hWrEFjlXOKa80kkk1JzjzDE+onJ7bJA44YJHebwsJcu2HEa1OBqVBzBIociKaZQpllD1ZiBEoR1X+II1il3D/ECZKlrKnAzETJGU0myx7IOjLyOnGL1Z9qLM8tJkybKUODhM1CjGhINdxNRD0erU479hGfTtPYiTMlVcIaWAQGII35N++caLRcEpQW6QtSlcKnU6jMilIaStobLPYyZM4NMALDChpQDrBSwoSBQ05GKpP2ss0uv10xgc5bKEGIb2bEd/KD4+qgo3df8AYJ9PO6SGVmkkg9HLITMFmOZrvrosTrquGUpqxBPAVA8zr4VijWz+IVqmMMLLKQaIirh7jWpaGNg2/P8AzJYJ4oxX3EGJHr4TdcG30so78nQb9ugpLXCVCuK0U59xinbRWwWaytLr9JNy/Ch17iRlxoTDGzbXpNFShC5ZlsRHcKQov25GZi9cQbMNxGusDyZW8bind9zUIJSTaKVInHGMworrEW8mYzCW8O6J1tsmExonkMhGpUBgTrTQg+McPLj0nThPURbJbXlNiRip5HXkRoRyMWGRf8q0US1SwToJiZMO/f8AEcoq8brI9GEYx5HF12NTimrOn7P7CLMo0thMQ92L9Pnyh3emwIWWTSIGwN9rLpnSL9e21Up5dHpSmo1EOye60oWXG58939d3RuRCOOg7U3G04mZZyJq8ARi7qb+7I8ooUyUVJBBBGRByI7xCvUQcWHwytGuCM0ghYMWVLikSAGtMzE32aE08W1bwAH3o02vao4cEhVlS+AA86aV5mp5wieYSakkk7zrHmC/EraO39mNF+7c9TZpY1Ykk6kmpjAakeYIHZs9maYuH8PJmc0b6A+TCKZFh2KtmC0U9pSPn8otN2Za2LZe18LKADCopp++UKC9mnjJgjcDEHaC09I7QilymYgAEk5ADWp3CDJWZssli2SxzR11aUublSK4eHedB/pC3aK3NNnElSqL1UWlAFGQoN2g90N7ZOl2SSLNQs7UacUahDezUa4Rl58Y0WssgAcdNLIBVq9ehFRn62XHzg0noWj7g4+p6vsVqAROnWeW2auV5MtPeMoiTJNOB7oxZs8Q8v3Kz2Rf+2T5tX5wjh5tTkbOvsyJfvFYJH2sxL3IWXbeDSJyTU7SMGHOhzB5EVHjD7bmwL0iWmV9VaFDjk1MwefHmpisRcdmnFrsU2xt25dZsmvf1l8GIPczRIb+llT2qRTo9ISTSMMpBociMolWGX63CBvYIMrLa8LBeGvedYvd334gkdFMphbQ71P6Ry5JhJrvjf6e2leUMY8qSpi88bfA42okFJhUim8HUEcQYr7nCrHe2Q7q5n3CLLd9rSdLFntBA+ycnNT7JPs8/DgRWb2szy5rJMFGXKm6m6nKBdRJPePATCmtmQoyDGIIRGRnYr3aXoYmztpnYUqYr8EGWWSVA3jTJ8u95iPjR2VuIPxGhHIw9lbUSbQAtslAnQTUFGHeBn5VH3YqcZjKyyL0ItX/C7u/6mZ+U/wCSCKrBGvir/ivz6laPmzEEEEBCBBBBEIEP9m5FA80+qMI7z/pWEkmUWYKNSaRcLdIEmSkka6seLb/hSNRXcpiO1zdTvMN9nkWRJa1zBocMoH1n3t3D414QvsF1m02gSxkozdtyoO03yHMiM7S3qJswJLykyhgljdQet48f1hvGqWpgZbukeGtWKYHJrnU+MS580olKY5RzXitdQp4coVSLMaViRLtLKCK94OY8oCbRFmzM6g17wa+f+sadeUbp82vqgd1f1iOTGkUzBEPNsj/eivsoi+SwosiVmKOLKPNgIZbWvW2zuTU8lAgi9r/PJh+5CiJty3m1nny5q5lDUj2l0ZTyKkjxiFBSKs1yWfbe6Qs9Z0vOVPAdTzIB94IPfWFgTDKY8qRZNnz6XYHszZzJHXl8cJOYHcxPhM5QoeXSikbs6/D98YvKrakuGZg69L7FeBiZKZZa4yOseyDp30ibPsaKmILnqMzTyhFOnFjU6wGcqCpGHmljUmpiz2GetulCTMIFoQfROfXH2bnjwP7NWj0jkEEZEaEa1jEJ1+xclZ6tFmZGKsCGU0IO4xrwxdZFlF4SwSALSgzOgmqOP3h++UK07NlRmIM+nfK4BfG7FXjESrXZ8JiLC8o06DJ2ggggjJYQQQRCBBBBEIEEEelWpiEJtyTQtolltAwr5w9vmbSacR0/f6QpsV1F9Itd2WPCpn2hQyyAMBPaZx2V5gZHy8GseFsBLIkL7yb0OzdEMp88YpvFE9VOR48yeEVaLHZ1S2TJrTBSZ2h1jQ8QfD4QuvCy9G5AXDTcdfMxqU1dIuKNl3Tqy8J1B90ZtMmorEGzTKNSGQemsCZsUTDSNcMrRY8WYiKbC0aTRVG245eK1SRxmJ/jEZv2ZitM48Zj/wCIxO2XsR9Mkk7mr+UFvlEWfZazGbixPmTG3JKP1Mfq+guVKxIl2eJfQgRgL1hArs2WLZCzss5WG7IjipyYeVYtt67DksWAybP9/HxhXscyqRXfHYLNOlvIpqQIc1aIqNCtW7OCX3dplZEaRTLZIwtlodI6Zt7aFqaRzZ7RqDmP3pC2dcMNiZEj0usZmJTTMR5ELDBctlbSFZTWhBBjoV/WiTaLOGlLSYq1cb2+8BHF7JbykM5O07owZTQj90PEGH4ZY7WJyxy7ES+WBY0hXFmvqxraJXpUgf8AvS96N7Q+6f3vpWYVze4Yx8GIIIICECCCCIQIIIIhAjdZu1GmPSNQxqPJT4OmbFWNJkxFbQnOm4bz5Q32+6EfRSTWWmnM7zzirWO3+g2RWP11oFVG9JW497ZHupCO236XGsdFyUVz2EqbfBGstr6K0K43EV7q5iLJf1lpWgExBnhbVQd6kZgd3lFJmzKmLfdNt9IkBa0myxTmy8u7TuhJu2NJUivvIQ5q2E8Gz/qHzEM7PZsaUqpI4EH3Rl5SBvpJYbzB90aDZFVg8qqkGozrSLLIMyYyGkbJd4cYY25OkAOGh300iCLvpEIOdl59bQD7KTG8pbQsEysN9m7JRpp4SJlP5qL84Vzp6S9eseA08W0jT9q+ple5mJcktHoOq6dY/wBI8d8L5tueYcPZXgunid8e57BFoIzVGidZ76KPWsWi6/4gFHXEepo34TkfLXwjnYaAuYajk09gDx2W3b7Ek7PNXzU7udPce4iKUxi9yF9OuzDrOs2Q4laEp5qGT+VYohgHUO3a4YTEqVBWMQQQqGCCM0jEQgwua93s83GmY0ZToynVTE+/bpTALTZ85DnMb5Tb0bgOHhyhCIa3FfZkMQwxynymIdGXj3iCRkmtLMtd0KYIc7QXKJRWZKOORMzRuH3G5j5d8Jow006ZadhBBBFFn//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176" name="AutoShape 8" descr="data:image/jpeg;base64,/9j/4AAQSkZJRgABAQAAAQABAAD/2wCEAAkGBxQTEhUUEhQUFRUWGBcWFxgYGBcYFxgVFxcXFxgWGBgYHSggGRwlHBcUITEhJSkrLi4uFx8zODMsNygtLiwBCgoKDg0OGxAQGywlICUsLCwsLCwsLCwsLCwsLCwsLCwsLCwsLCwsLCwsLCwsLCwsLCwsLCwsLCwsLCwsLCwsLP/AABEIALYBFQMBIgACEQEDEQH/xAAbAAACAwEBAQAAAAAAAAAAAAAFBgADBAcCAf/EAEAQAAEDAgQEAgcGBQMDBQAAAAEAAgMEEQUSITEGQVFhcYETIjJCkaGxFFJicsHRByMzguFD8PFTotIVFlSS4v/EABkBAAIDAQAAAAAAAAAAAAAAAAIDAAEEBf/EACsRAAICAgIBBQABAwUBAAAAAAABAhEDIRIxQQQTIjJRkWFxoSOBsdHxFP/aAAwDAQACEQMRAD8ASpMAfTyCSInKDcEe0zzG47hdO4TnEwGawf1Gzv2K5TwvxC6OzJLuZy6t8O3ZdOwVzNHxEWOumx8Oh7LpwdxuH8GV97HyXAWubmsL217rnfFmHBt9E803EYy5XGx2v+6XuKWiUEXs/keR7H90rHGbbCk0kcQxmOxKFRN1RjH2ubI5rwQ4bgoNG7VJyfYOPQx4FKY3tezQg/HqD2Tjj3Do9A2rjsGSbt5tdzHgkGjqLJnwbiEM/lykmF/qvHT8Q7haIO1QuS8izXRWQSpCZ+KqF1PKWHVpGaN3J7DsQleoKz5tDIGZRRRZxpFFF6a26hDbg1R6OWOQe49rvgQU9Y3SBldLbZxD2+DwHfqkKGNdExr12Uc/34Qx35ozl+i14fqJn2O/8PqCOR9nH3Tp1WPjzDmRSuDeevxQfh3ECyRliRrb46LzxPUvdIdzcD9k7hLu9AWuhFxhouUvTporMNmedGO+BQ+ThuoP+m74LLl7GwAK9RsLiANSTYeJ0RZ3Ds4/03fAovwRw891dD6RpDGOMj7i3qxgu+oCUo2G2T+Idmzx0zfZpomR/wBxaHO+ZS3HCiGMSvmqZZXD23ud5X0+Vlqw6izck1R5MC6QNbSFFOHcF9LMM4uxnrO76izPM6eF0x0uB3GyI4jQ/Zqcsbo9+/iRqfIaea0Y8Ku34Fym+hG4sxEzzGx9Vmg6E8z+ngAl/KitbDYrE1uqzZNysbHSPMcKubS9kSw6izEJoouHSRsijitFOexGdSdlS6DsuhVHDTtg0knYBEsNwCKiBmmyulGovqyL/wAnpi9Py6BeSgRwtwY2MCetFzbNHAem4fL0b2WTi3jMvJZA7llLxoANssQ5Duh/FnE75y5rCRGTrf2n93duyVUE8iguMP5CinLcj643UXlRZhhuppbJnwPiF8J0OnNvIpNa+yubUJ0MriwJQs69HizKll2Os8DUcx4jmO6Ft4mdC/0VSDkOzty38TfvNXPKfEXMcHMcQ4bEJuw/GIaxvopwGycuQcerD7ru3Na4Z1LrTEvG1/YZMZweOrjF3DUfypm66dHdW9twuYYph0lNIY5W5XDUcw4cnNPMFM8FTPhrzcGalcdRtY9fwP8AkU21FLT19ONc8R9l4/qQu6EcvDYqTis3Wpf8lxfD+xydk9lb9qXrH8DlpJMkmoOrHj2Xt6j9RyQvMVjcpRdMckmP3DdQ2vgNBM4Nlbd1JIfvakwk9DySRXQPje6ORpa9pIcDuCOSqhmc1wc0kOaQQRuCNQQn3HIhilJ9tiA+1wANqmDeRo0EwHgNVTlyIlRz5RfSvTIydksI8LRTR3RrB+FpZtbWb1Og/wApzw7huGEAu9Zw67eQTIRtgtivg+BSSWs0+PJdKocABo2Mfr6KQkW6P3HxVdLK3QAaJywGjD435jYEaX6rbFKKM72KcNJHGW2aNx9VTXPLNCLau+F7/qjtXgcmYbBt7k35DssgMbpCHMbId2gnyOnNaYQc4NIB0mLxrVdA2V/sMe7wBROtx19Of6MLRewtGCfAi1wVpocSlrQcrQ2279WNB6W5+AWb/wCZt/Job7iSBv8A6bU/9GT4Irg9JMyKeQscHZcjQRr6x1NvBD56WrizH0jH21IY51/K4AKLUD2hrTK9+ci5a06NvyJ5lMj6RVaf+CnlFKpibf8AmRDzbb5q+hw2EnQZfBOv2SCVhaA49i5LtLSRZiAXtsbEXBI7K4enlbpAuaGThzCItS7YbeKVeMA3M62w0CYjKWs9Qg6aAb/PmlvFZWyAh2h+fmhljcWWnZy/GBqULhGqPcRYa9hvu08xsl+A6rJP7DV0O3DNMCQuu8OYMHgaLlfBED5XeqPVHtOOzfPr2XX6DFo4GhoOvzPcpsoy42gE1ZdiOHMgaTbW2/PwC49xpK55N/ZGw5ePcrpePY8Hg6rk3EtWHEqRlLjTI0rEmsasS21bt1iWOfY6PRFFFEIRFFFFCEX0FfFFCDdgPFOnoqr1mEZQ8i5A+68e835hEjQy0j/tFCczCLvivma5u5t94fMJARrAeIX05t7UZNy3p3aeRWnHlvUv5FuH4dLoqqmxGBzct2/6kR/qRu+80/r5Fc44o4ZkpHffid7EgGng7o7smb7M2YiqoZPRzDnsCfuyN5HvsUwYPjEdWHU9RGGTWtJC72X/AIo+/P6LTOCyKpd+H4YtPj10cbKMcK49JRVDZo9baPbyew+00olxfwi6lPpI7vgcbA+8w/df57Hmq+G+GnTHM7RnM/oFhlCUJUxykpIL8S8HNfJHUUIzUtQMzR/0nH2o3dLIlhPDMUABks93yH7po4fxGGnYaV2kL9O7X8nXQiupJvtP2cC7ifVO4LTs7wRKF7Kuuz1PWgCw0RbDOGJ5miR38tnUg5iOzVuwvAGUzml+WafMCSdY4231IHM9yjmNY+3XIbAczoPGy1YvTzbVIVPIgPFhMcWzHuPV7mt8w1XvxUs1y7besDbwCXKzFZS429cnUHXZVYLh8lU4vnkMcLTbTRzyPdaPqV0nihjVSM9tjJ/6o6WEuDtSbDuNkDGHyB2bS/d37BGalsejY2hobt4jYlZoZs97jUGxHdPxfFaQuW2FqGqys9z0h94jXTbW10r4zWVeY5r5L7s1HnZUYpJJCbC5Y72T0/Ce/wBVtw6taGWLteZvzRQwpfKOy3J9MsGI54dNXHS3P/Cqo6V5OZ8wA+6wX/7ir5I2TNdkc0ScnDY9nfugdDXujJZKCCDz5HojSvS0yhzpYmBuYPsdrHdCMfpHAiYbggP/ABN5O8R+qoZWN6rU2uc6M5bOLL2G9x0QPHKMuRVomHvL7XcGM5udpf8AKOa0cS4P6SP0sBD3sHrAbuZ1A6hYMOxj0g9bK4dCB8uiZKCpjaAWCzvE2HbwWb1WOckMxySZzSOra8FrtQdCCs9NwJ6Z4kz5IL6n3ifusHM9+Sdse4WpzOKguysIzOjGmY73v7o6lL+K8VAuyRAZG6XGgA6NHTvuuX7aXyn/AOmrleomfGeJYqVop6UAZdNNQ09XH3noTT8RO3LiSdyheO4YLeli1B3HQpe+0EboZeobf9CLHQ51ePkjdLtdWlyGuqV5aXOIDQXE7AC5PgAlyy2EoHmdyrYwk2AJJ5DdNdBwW/L6WskbTR/iP8w+DeXn8Fe/iSlpBloIQX/9aUXdfq0cvkg4eZaC5eEYsP4EqpW5iGRA7CR2UkdbWuoguIYtNM/PLI5x8dB4DkopeP8AGX8jCooolBEUUUUIRfV8UUIbMNxGSB4fG6x5jkR0I5hO1JWQ17QDeOdmrcps9p6xn3m/h+Flz4I/wrhLpZAQS0N1LhuPDunYsrjrtfgEo3s6lgE8r2OZVBjiPVEmno5mnk8HZy841RmNl4W5WAasG7P/AMrRh08by5lgHOHPZ9uo5HuFtppW2LHFwcNr+tYdCeYXQjBZlX+fKENuDFHC8GfUu1OVl7X3JPQeXPYJ/qqpsUbIaf15A3J6R1i+3MZ7bLxDWiKL0bImh2tnWFrHcgd0JdiN2vYzV7ha+mgO6dg9HW2hc8rYMxPGxCCxpu73j1P7JXqK+SZwY3M57iAAOvRZ8bZkkIuTy80xU9G2gizPF6l7bm+0TTs383VanKXL24lKKSth7CHR0DBncJJj7XvNafusHPxVMuPZiXZDbxA+Sw4Ng5lYaioJDD7Lb2L+5PIdlu9JEz2WNHkPqnYscb0rf6KlJ+TbT1Ae29iPFegRfTf6oTUYob2bq47dFRHiMscgLgOqb7bAsM1PMOGh3BS6/DmxZubHm7XON8vVp7jl2V+MY26V1wAPBUV0RfSkOOudpHz/AEurUWoqXkv+hvw2pYLNbt9USx6njlaHRN9cDX8QHLxS/DhmVoLDqjODzk6OFiFMkVqXlFJ+AHPTszNyuIuNRf8A3Zb6b1PZ0RauwG8mcCwdqfHmvRwwi1ggj6iD7CcGKleTDPcbPs4Dudx8bpxwxpa0OePWOzTy7u/ZZ6ilawtkLM8rGkNGlgb30vue6yxyPJLnnfl0QbyKvBdpDCaUSA53aEEPJF7gjbsN1z7HODZIGmWJwmgHvt3b2cOXim2irjfQlFYZDa4tY+0Pdd1DhsVh9T6ZsdjyUcgp5bdwdx1QTF8JdnHoml2bYAEnw0XRcZ4Zhilc98uSF2rWj2td2g9ljkx1rGOZSMDNNHu1cSuXLFX2dGlTvoWKLgrI0SV0radn3bgyHy2Ctk4rgpgWYfC0HYzSDM8+H+x4JYxWqke8mV7nu/Eb/DosSU5paiglG+zViGIyzOzSvc89z9ByWW6+KJbbfYZFFFFRCKKKKEIooooQiii+hQhooKYyPDQL3Nl1LDqEU8QYPaOrj1KXeA8L1Mrho3b8ydaCk9NM1h2Ju49GjUo4oFhLhfBiSJ3tub/ymfecPfPYI5iGHRh5J5C7rcr8gmJ8bI4i46DLYW5Nto0dAlqecX9G92XMLu89h8LLpelT8GfKxcr8ea19i27BppuB1CzyMDWmanAfmvqL+dhyPZYOJoWsLspuF6/h7h0sjpJS4tp23Dx999tGi+xGhuF055FjSaEqNoG8K0ZmrGSSAmKNxe5xHq5m3yt8c1tOyccRpoHuzPPpHEki+jRfnbmfFEquiIaGkXHu30GutnW5oFiFGAdRkd1BNvhfZKxtN22VNuqLcVxANp2s0FibW6JXmrFVWyuzFp3BsswNyANSdltxyUFoXVhPC4i5we7kdB3WubDJ5Ddxawdzc28Ar2TMpmgH1pCNSNm9lnlxfNsbBB7spPRRbBgzW6vkJ8AG/Ula5GQWs5ucd3O/QhAJKpxOhuqpZZBra/go99sgXFIGNdJE5wa3djjmFj0J1CNYKzOQdLpXgryYJBawsPqEY4Zn1ABQSbcWi12dRw6gD22K+YlRNjBsNVjw3FA3S684vigIOq43DJ7hr5R4ifiDiJL90t4hO70zxc2zHRHamTO/RLmIyj077dbfDRd3E+kZGGcKk5I3E+2iVMLqPWARuGpAqHsJvc3HbQIsqtkQSrsNinZklbmB2dc5mHYOHVczxCidTzOidu079RyIXTZKsMBJ228+iX/4gYfdkVQANbsJ68x+q4/rMOuRpwz8HK+Iaazsw2OqDJrxqPNFfoUq2XJktmtHxRfbL4hLIooooQZ6vgOtZ/ph/wCRwP7INVYPPH/Uhkb4tNvjaytpMfqY/YnkH9xI+BRil/iDWN9pzHj8Tf1Fk3/Tf6gfkKpClk7jjiKTSoo4ndxb9Qvv2vCJfajkhPYG3/bf6K/bi+pFcn5Qjq2lizOATn/7ZoJf6NYAeQcW/rYrdgf8P5BM0tlikbe+lxoNe4+ansy7JzQbwyl9DAxna58SnjAMIyMaHaSTDMTzbGNQO190Ow7ApDURtkb6ma7jcEWGp+ibZLZpJT0yN7Dn+ibijsGb0B8XxPNIyK/q52g+FwgeOwOfUPdyvovmI+1fvdUiuzXLTrzC7uHFxaa/DLN2haxSnfPOyni1c9waOgvuT2AuU+1oZTMipIfZZlzu8xmce5N0D/h9ADLUVFsz2ARs8XnU/ABb8btC0mT1pHa25C/XqUnI+eZp+CuohfGMXaxr2uF73/wVz7Fcaebta246rJW4/Kz2rPbyvuOwPMeKzGtMrb2yjoqxYlBteSpNs94rPdwNrEtbfy0W3AKK3855sNQzqTsXeAVMbBLHY7tIAPmBZEMfaWhgbo0NsPkjlbdAqqK56IkksdmvuCUOmpcrhodeRWUTOB0Nl7NU82uTZEm1oqjWY/ujXkr2VJHqys8/8r3h2rgtrJGkHNb1T9EMpboiM9dRj7O/0XQOIOug1NihmGTkNDhsCmR1Ux7xkbZtrH6FDcGwz+U5vPW3kig+L2S9Buiqb2cXFDJcYMpe4HnoOyx0Fa6M5TyNitGIUYje2Vg/lS7jk15/Qo2kpKyt0VUWKZH3OvVU11EA4SM1jedCd2uOpaVRiFPlK2YQ7OHRO2cNOzvdPxTevkikZadpbLZH652V7Xg2zNFzz00QioZ/Tdz2PiEWxGHOIgOhv4aJsu0yGiaA1EXqmzmaj8XY91Rjl5KBx5xuafmB+q3YeQyzPeOtu3Ur1UUmaldGB7THWHV24WL1CuLQyDp2c0kizRuHZLhpCnelpDqCLHmDofgskuF7my4zxfpr5iZJBZZXtsmKuprXQSpCROFDIuzKoookhkUUUUIfVLr4ooQ+3T5/DhjgXPBIsLaE80hhdN4GhywF3V30COLZTHTCcVmE8YDi/wBa1t9Dofkm+ojOXICPWJN/EpY4FLTVEO3LHZfHn8rpjx42AtputnpvlKhMxWrqY5y3eyE4lQ+iY6S5BANkYfOBckoPiEpqHsgaf6j2s8ibH5LuptRtmVq3Qw/wxw58NJLUS/6pDmDnkaCA7zuUrY9WOlkce66ljLmxw+jbo0NDQOwFkhCkAu92wWP0W+WSXkvN4QoVGEyPGjSvUWGSAAZD8ETdjL3Pc1psAdAFdkncPf8AM2W7g7vQqwbhOhsd/SDTwKZeKalhgjGXXXVAhhrmHPm1BvlGoJ7n4o5iUAlp2Ed/mlzguSZExOo2gvAdsr62lyuLbG4+Y6jssssZY5GqCvZIAyUX5A8x4FFONbLsmGMytzu0AUgpXFxcctjrY3+YCGY7O+ObITdjRmb3vsT3V8bnuZckgdAs6XJ2iNUGTTki3pQz8rf3Kx1AlpnNN8zDoHDa/Q9CsEbXhtwTYk216IphtYHgxSi7Xaf58UXFx32VZ4xWLMBKznv4q/DKkPjMcnsu08DyI8FZRQkB8LtbbdxyPwQn0xY7JyB0TElJcSjVikJDLHUt59RyKz4Y2xBWiWbO0tO9tFqoKfQdUyOo7IV4mz12AbE5vM7hFZ3iNoLtTbQf75LHWTNiGctMrgdGs1sOp/wgMeLiaYXJAdobnbTQW5Kck6RaQxcN3e90jtSSjchAc47BrQR0AQrAmZYx3WDi7EMsUgB1e5rB+VoBd9bJOeSjb/A470exirHOOucflFviVvq+IqYwBghGYbmzUh0lRYHsEOlxHfVcueblseoUHsQxuEf6IP8Aaz9kGl4lpxvTNP8AbH+yD1VTdCqhyRkzyGRxoaP/AHTT/wDxW/8A1j/8VEoKJHvyGcEfFFFEkMiiiihD1GNQutcNR5aVne5+K5RTj1guv4c3LTxj8IRxKZbR4g6CZkrd2G9uo5jzC6TPMyWNrxqx4zD9vEbLk9S5FuF+IhGPQTEiJxu133Cd/Ip+GVSFzWgpiFIwus0fNfeHMKDaqN/3czrb62K91/qHM052H2XDUEKvD8SeJWmIXANnnllO+vVd2XyxOn4MabUg3jlXmKX6mcEFvO2nitXEDnscRlJPJA8Nv6dhk0GYXujwY0sdoGTbZpxHCvs0EYYLyuOd57nl4ILLJM7dxTvj/wDU12I0PKyHGjB2TMGT4JyBmt6FllK/cON1vwusIOR2gPLoe3Yom+ksqvsjXb78iNwnOcZIGmCcWohmKDtiyuCaa2LvfugkUOaUA7DU+Ct7hZSZi4lZeaLvGy/xKMVHoxTga5/laywYzO1zi4b6Bo6NGyztqCRYrFGFDG7CGEetdnXbseSoe72XDcaFa8Ai9YLLKz1nW+8fqij9mCw1BVNLmOuAfZPcckMxUD0thvdY8huNNkRZEGNM05sN+5PQDqr4qGyd6L5MOA9YuAaBck6AaXS/imMl59HD/SboX6jOe34Qs1ZjhkcS42BOjeQHIfBa8Pa1wD3a/db1PfsqinPyHXEJYfE97RfTuiOKcOMkjzgfzG2NxoT5rFLI/ICOv+wEaoMSDoujm6Hrb/lOydIFMtwdjWhjXnQAXShx3OwzlkZu1lx/cdSjuIYi2CJ8tr29VhPvyHa3YfouciUvJLjck3J7ndcn1+VJ8UacEL2zSX2jceyWXVKYMTflhPdKi5MpM1JFzplU5115UQNtl0RRRRUWRRRRQhFFayK6vbT9kSjZVlVH7YXX49Imflb9FyuGns4FdQjfeGM/hH0RqLKsxVTkMnet9UVkZRPk1As3m46N+KtJt6KdeRn4Bxi7H0rrXJzR3139sC/Pn8Ux43Mxj42wWyRyMztH3cwzHx3SFRhlP6zCM5FvSvs0NB3yA6+aO4NKXsPoTG+2riHXd4kFdX02OlU3v8M2R7tIfsWYCS0lBJsJiaC61z31V2FVDnwgVHquBLWn8I2Dv3UnpXn2dUzC3D43QMqYty4jLGSxzfSR9DuPylUNxOAmwmMR6OB+qO+j9E4Olbcc0n8UxxvkzRNt25Lbbf0X/QlL9DMrmEX+1MPgq6Oa7iA8PHUfssmGYcA1ue21/irKidjAWxDfc80+CdUC6s9VNYL2Qepcbm2l1oigc92niSvEsdjpyTXSVAmdlG47NPwWqDC3HcWWmsxB4hLmFzXgt2PK+u61UOJExOe5wOVpcSQNLC65uTJLsYkj7JMylZmd7XujmT18EEj4gaPZiYT3JPyQiQS1by4k5ep5+CvGGNZpuqxxk2E6SC0ePPPuQ+TTf5uWbFHGcBxPrD6c7BZw3oroYzfRa1iiBZvPD0DYhJ7dxcHqpRUpdsLAfIIg3DJPRtzaMJzLPiUpGWOO4G9xu7/CHH8eiN2bI6Aus4OytGuo1052VkkIyOmc/wBGGj23gC46EDfwV1JMIWtDgXSO2b+rjyQH+IEpfTgnZr2gAbbG6TnySjFyXgKEU2kzLjTPtrGGORtowQAPYN+bh7TD4pdNA+MgPbbvuD4Hmh9JK5jg5ji0jmDZNOHYzdp9KBYbuA0P5m7HxFlxpThldvTNijKHXQq8RzbMHJL6fMTwKKqvJBIAeYvdl+49pnmlHEcKlhNpGEdDu0+BGizZMUo78DIzTMKi+2X0NSQzyorhCorplWUr0waryvcW6iLN1LHdHqLDc3JDMNGoXReGMLL8pcMrDbU6Dy6rXjjaESYsTYTYXsmfBKZz4QLWDTa50Fk6cSYTSwRtcwtLu+vmAkMY5ll6A+qSTsOw2CdFRcbYDbs11MMcWrvWPV23kzc+aCV+Kk+z8Ty8BsFqxVh337oFKUiWRrURqj+mSpkJNyST31WYSuabtcWnqCQfiFbMVleUmww9w7xbLTSHOXTRu0exzifNpOzgnmDj+hYMzfTX+65vy0NlyMlebp0M04qgXBM7Af4hUlU9sTopYy4hjXWaQS42Fxe41srq6ghYTu8t3DRquecC0WaoEzv6cHrnu/3G+N9fJasc4xeJHfZzlN7F+hPg2/1W703qHjg3N68GfJj5SqI91ktKYsznmADT+ZoPIjdYcEZSzSFjZ2vIBdpe1h3IXK67EpJjeWRzz+I3+A2CPfw6xBjKwNkNmytMd+QcbFvzFvNSPrp3xWkR4NWPtU3LduXK38I38TzWKHDnOu4tcGjXbVMTaZwzMDy1490nfuL7oHWwTB13SSaban/hb3mtUjPxB+L0uZrbAtZfVaqjDgYfRs0L22P5b6/RbGV9mFj/AF78suqyT0r/AFXNu3TzLb6fqlJuWmT+wJmL4/Ua0WHRUNDju0popzBksWH0jjoXHlzWXEqrI60cbBy1u7zWqEvCRRgpKK9swsO/PwXw1z2HK2KNovu4Xd5nZaYsPmeM7yb8rm2n0AWylpWDVwLz12b8TurbT7KPEBmmADr2Gw5fBapGNiGZ+pGw3N+gRSikaSBcNCt4loYhbI87ctvkkyy1JRoPjqxS+2Okfc+r0sDf4lCf4gVGVsUN/WP8xwvewtZoPfcpgkjZCDLJsNhzcegXN8er3zSukdu4/AcgFn9dl+HBDMMflZnY8DdacQqw2Kw95Cmt1FytGKQZgHM1aPkuJJUbVsG01W+N2ZjnNd1BsmfD+LwRkqWBwO5ABB/Mw6HxFilEhRVDJKHRHFMdanhuCdpfTSNael7x36H3o/O4QGqweWE2kYR0O7T4OGhQ+iqnxuDo3FruoNv+U7YLxEX+pO0EHcgCx/Mw6eYsnw9vI96YuXKP9QHTYcSNAouoYdgMMjczNAfu6j56hRO9lAczh1kbwrhqaUB5AijPvyaX/K3d3kEea2ko9bZpPvPGZ/8AbHszxKC4nxTLITkJb+Im7z5+75LL7cYfZ/7IdbfQxU8VNSWJ9Z/3ni5/tjGg8XLWzihzjpp3Op/YeS52ya5uTcne+61R1RCcvUapaQt49jzV40XDV1/FLVbV3KHOrCqBNchC8iLUTpNEPSQMzbluneyCVtOWko9Qj+RGNiGhzT3X2via/sSAfilMYhIqAsbymGuw08kDqachQhlLl6p4nSOaxgu5xAA7lUuTZwzTCnhdVyaEgiMcw3YuHc7DzTccOToCUqLceqG0kDaaI+sR67hzcfad+g7JNJV1bVOke57tyfgOQVNkWSXJ668EgqRFAVFEAQ+4Jx8HMbFWguy6Nmbq4DlnHveI1Tnhlf6Rv8tzJ2ciDcgd+Y81w9MfAwtLK4aWi+rmp+PI/qJnBdnW2x32jsvs9Ocmo1bdwHbmPoVxmbieru4Coltc6ZuV1RhWNSRVEc5e5xa65zEm7T7Q17XVrPTB9rR0qopSXEmWIP7vaLDlpfRYqrHaal1kd6eb7rCCPN2wQb+I2FtJZUx6seG6/hcLsP6eSSAE7J6vJ9SoYovY2Ylx9UyO/l5Img6BoBPmXbrZQcbX/rx3P3mG3nlOiSF6a5Z4Zpxd2Nlji0dVo+JaY6+ke3sWG/yWwY3C7QOc6/Mt276lclhn1TBS1FmhvM7+C0r1UmxTxJDJxLA5xBvdltLbD/nqlKqorJ44cmDx6J+x0B6dvBVcSYN6I2AuOR38lU/lskdaObzw2Uglyi+7b2cO3ULdiUdkIk081kyRHRZViUOV2mx2WNEcU2Z1yhDljfY5HuPdG8JfYhAmojSS2KZjewZI6xgVUBH8FEmUGLZW2uvi12JoSy6+68qKLnmgi+5lFFCH3MV6iPrBRRQh1TDtaaN3Rv0JQ7Gaot0HID6KKJoIJpsfcDYi6LNkjkGrSF8UVkPMHDDJZGi9he562Gpt5LHxpUOLhGLNYwCwHbYeACiifF1idfouX3FUL6viiWGfSooorIRM3BY9WpPRjR8yf0UUR4vsLydCwvq+KIA10dE4Qf8AaqCSnk/0jlB/BISQP7XLnsjLEjoSPgoomT+qFx+zPillFEoaaKGO7lshnJcSoojx9lS6GjB5dkZp68zh0UlyQCQ7sF9UWzH9jPLoRccYWSOYTcg2uhcceZ9jsNT4BfFFlzabGwMVdNmcSsyiixMeiK2J6+qKkQ0MnKiiiZyY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8" name="Immagine 7" descr="download.jpg"/>
          <p:cNvPicPr>
            <a:picLocks noChangeAspect="1"/>
          </p:cNvPicPr>
          <p:nvPr/>
        </p:nvPicPr>
        <p:blipFill>
          <a:blip r:embed="rId2" cstate="print"/>
          <a:stretch>
            <a:fillRect/>
          </a:stretch>
        </p:blipFill>
        <p:spPr>
          <a:xfrm>
            <a:off x="899592" y="3933056"/>
            <a:ext cx="2820849" cy="2808312"/>
          </a:xfrm>
          <a:prstGeom prst="rect">
            <a:avLst/>
          </a:prstGeom>
        </p:spPr>
      </p:pic>
      <p:sp>
        <p:nvSpPr>
          <p:cNvPr id="9" name="Freccia a destra 8">
            <a:hlinkClick r:id="rId3" action="ppaction://hlinksldjump"/>
          </p:cNvPr>
          <p:cNvSpPr/>
          <p:nvPr/>
        </p:nvSpPr>
        <p:spPr>
          <a:xfrm>
            <a:off x="7596336" y="5805264"/>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404664"/>
            <a:ext cx="8229600" cy="4525963"/>
          </a:xfrm>
        </p:spPr>
        <p:txBody>
          <a:bodyPr>
            <a:normAutofit fontScale="62500" lnSpcReduction="20000"/>
          </a:bodyPr>
          <a:lstStyle/>
          <a:p>
            <a:r>
              <a:rPr lang="it-IT" dirty="0"/>
              <a:t>La Parapsicologia è sorta e ancora oggi trova la sua ragion d'essere in una duplice esigenza: da un lato comprendere le radici, le dinamiche e in generale le cause di queste esperienze, cioè capire se si tratti di manifestazioni soltanto soggettive o se all'esperienza interiore corrisponde una realtà oggettiva esterna all'individuo, dall'altro, sulla base di queste conoscenze, rispondere in maniera soddisfacente alle domande di chi è convinto di vivere situazioni anormali.</a:t>
            </a:r>
          </a:p>
          <a:p>
            <a:r>
              <a:rPr lang="it-IT" dirty="0"/>
              <a:t>In circa 120 anni di esistenza, l'indagine parapsicologica ha contribuito a chiarire alcune di queste esperienze psichiche, che oggi rientrano tranquillamente nei campi di competenza della Fisiologia umana, della Psicologia e della Psichiatria. Per altre tematiche, invece, l'indagine non ha ancora fornito risposte chiare e univoche ed è attualmente in corso. All'eventuale realtà di una particolare dimensione di esistenza definita "paranormalità", che in passato era ritenuta responsabile di almeno una parte di quelle esperienze, oggi si tende a non prestare attenzione, preferendo dirigere la ricerca e l'analisi sull'accertamento oggettivo dei vissuti interiori.</a:t>
            </a:r>
          </a:p>
          <a:p>
            <a:endParaRPr lang="it-IT" dirty="0"/>
          </a:p>
        </p:txBody>
      </p:sp>
      <p:sp>
        <p:nvSpPr>
          <p:cNvPr id="4" name="Freccia a destra 3">
            <a:hlinkClick r:id="rId2" action="ppaction://hlinksldjump"/>
          </p:cNvPr>
          <p:cNvSpPr/>
          <p:nvPr/>
        </p:nvSpPr>
        <p:spPr>
          <a:xfrm>
            <a:off x="7596336" y="5805264"/>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476672"/>
            <a:ext cx="8568952" cy="5544616"/>
          </a:xfrm>
        </p:spPr>
        <p:txBody>
          <a:bodyPr>
            <a:noAutofit/>
          </a:bodyPr>
          <a:lstStyle/>
          <a:p>
            <a:pPr>
              <a:buNone/>
            </a:pPr>
            <a:r>
              <a:rPr lang="it-IT" sz="1800" dirty="0" smtClean="0"/>
              <a:t> </a:t>
            </a:r>
            <a:r>
              <a:rPr lang="it-IT" sz="1800" dirty="0"/>
              <a:t> </a:t>
            </a:r>
            <a:r>
              <a:rPr lang="it-IT" sz="1800" dirty="0" smtClean="0"/>
              <a:t>     I </a:t>
            </a:r>
            <a:r>
              <a:rPr lang="it-IT" sz="1800" dirty="0"/>
              <a:t>fenomeni detti PSI (cioè </a:t>
            </a:r>
            <a:r>
              <a:rPr lang="it-IT" sz="1800" dirty="0" smtClean="0"/>
              <a:t>parapsicologici</a:t>
            </a:r>
            <a:r>
              <a:rPr lang="it-IT" sz="1800" dirty="0"/>
              <a:t>) si distinguono in due grandi campi:</a:t>
            </a:r>
          </a:p>
          <a:p>
            <a:r>
              <a:rPr lang="it-IT" sz="1800" dirty="0"/>
              <a:t>- FENOMENI PSICOGNITIVI (Interessano fenomeni di carattere mentale, detti anche "puri", e prendono in considerazione quindi la TELEPATIA PURA e la CHIAROVEGGIENZA. Questo vuol dire che </a:t>
            </a:r>
            <a:r>
              <a:rPr lang="it-IT" sz="1800" dirty="0" smtClean="0"/>
              <a:t>ciò che </a:t>
            </a:r>
            <a:r>
              <a:rPr lang="it-IT" sz="1800" dirty="0"/>
              <a:t>avviene riguarda solo la mente del medium, interiormente, senza alcun interferenza col mondo esterno);</a:t>
            </a:r>
          </a:p>
          <a:p>
            <a:r>
              <a:rPr lang="it-IT" sz="1800" dirty="0"/>
              <a:t>- FENOMENI PARAFISICI (Interessano fenomeni cui effetti si notano a livello fisico e non solo mentale, per cui rientrano in questo campo i fenomeni di </a:t>
            </a:r>
            <a:r>
              <a:rPr lang="it-IT" sz="1800" dirty="0" smtClean="0"/>
              <a:t>TELECINESI o PSICOCINESI</a:t>
            </a:r>
            <a:r>
              <a:rPr lang="it-IT" sz="1800" dirty="0"/>
              <a:t>, LEVITAZIONE, SCRITTURA DIRETTA, POLTERGEIST, RAPS, VOCE DIRETTA, MUSICA MEDIANICA, GLOBI LUMINOSI, LAMPEGGIAMENTI, SCINTILLII, AURA e AUREOLE, PSICOFONIA, PSICOVISIONE, FOTOGRAFIA SPIRITICA, PSICOGRAFIA, GUARIGIONI PARANORMALI, STIGMATE, INCOMBUSTIBILIT, FACHIRISMO, MUMMIFICAZIONE, SMATERIALIZZAZIONE, COMPENETRAZIONE e FENOMENI </a:t>
            </a:r>
            <a:r>
              <a:rPr lang="it-IT" sz="1800" dirty="0" err="1"/>
              <a:t>DI</a:t>
            </a:r>
            <a:r>
              <a:rPr lang="it-IT" sz="1800" dirty="0"/>
              <a:t> TELEPLASTIA. </a:t>
            </a:r>
            <a:r>
              <a:rPr lang="it-IT" sz="1800" dirty="0" smtClean="0"/>
              <a:t> Cioè</a:t>
            </a:r>
            <a:r>
              <a:rPr lang="it-IT" sz="1800" dirty="0"/>
              <a:t> tutti quei fenomeni in cui un medium interagisce con l'ambiente circostante o in cui un fenomeno avvenga da solo e i cui effetti siano riscontrabili a un qualsiasi livello sensoriale).</a:t>
            </a:r>
          </a:p>
          <a:p>
            <a:endParaRPr lang="it-IT" sz="1800" dirty="0"/>
          </a:p>
        </p:txBody>
      </p:sp>
      <p:sp>
        <p:nvSpPr>
          <p:cNvPr id="4" name="Pagina iniziale 3">
            <a:hlinkClick r:id="" action="ppaction://hlinkshowjump?jump=firstslide" highlightClick="1"/>
          </p:cNvPr>
          <p:cNvSpPr/>
          <p:nvPr/>
        </p:nvSpPr>
        <p:spPr>
          <a:xfrm>
            <a:off x="7812360" y="5805264"/>
            <a:ext cx="936104" cy="720080"/>
          </a:xfrm>
          <a:prstGeom prst="actionButtonHome">
            <a:avLst/>
          </a:prstGeom>
          <a:solidFill>
            <a:schemeClr val="tx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548680"/>
            <a:ext cx="8229600" cy="1143000"/>
          </a:xfrm>
        </p:spPr>
        <p:txBody>
          <a:bodyPr>
            <a:normAutofit fontScale="90000"/>
          </a:bodyPr>
          <a:lstStyle/>
          <a:p>
            <a:r>
              <a:rPr lang="it-IT"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it-IT" sz="6000" b="1" spc="50" dirty="0" smtClean="0">
                <a:ln w="11430"/>
                <a:solidFill>
                  <a:srgbClr val="0070C0"/>
                </a:solidFill>
                <a:effectLst>
                  <a:outerShdw blurRad="76200" dist="50800" dir="5400000" algn="tl" rotWithShape="0">
                    <a:srgbClr val="000000">
                      <a:alpha val="65000"/>
                    </a:srgbClr>
                  </a:outerShdw>
                </a:effectLst>
              </a:rPr>
              <a:t>La Telecinesi </a:t>
            </a:r>
            <a:r>
              <a:rPr lang="it-IT"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it-IT"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it-IT" dirty="0"/>
          </a:p>
        </p:txBody>
      </p:sp>
      <p:sp>
        <p:nvSpPr>
          <p:cNvPr id="3" name="Segnaposto contenuto 2"/>
          <p:cNvSpPr>
            <a:spLocks noGrp="1"/>
          </p:cNvSpPr>
          <p:nvPr>
            <p:ph idx="1"/>
          </p:nvPr>
        </p:nvSpPr>
        <p:spPr/>
        <p:txBody>
          <a:bodyPr>
            <a:normAutofit/>
          </a:bodyPr>
          <a:lstStyle/>
          <a:p>
            <a:r>
              <a:rPr lang="it-IT" sz="2000" dirty="0"/>
              <a:t>La </a:t>
            </a:r>
            <a:r>
              <a:rPr lang="it-IT" sz="2000" b="1" dirty="0"/>
              <a:t>psicocinesi</a:t>
            </a:r>
            <a:r>
              <a:rPr lang="it-IT" sz="2000" dirty="0"/>
              <a:t>, (derivante dal greco </a:t>
            </a:r>
            <a:r>
              <a:rPr lang="it-IT" sz="2000" i="1" dirty="0" err="1"/>
              <a:t>psyche</a:t>
            </a:r>
            <a:r>
              <a:rPr lang="it-IT" sz="2000" dirty="0"/>
              <a:t> ovvero mente e </a:t>
            </a:r>
            <a:r>
              <a:rPr lang="it-IT" sz="2000" i="1" dirty="0" err="1"/>
              <a:t>kinesis</a:t>
            </a:r>
            <a:r>
              <a:rPr lang="it-IT" sz="2000" dirty="0"/>
              <a:t> cioè movimento quindi letteralmente "muovere con la mente") nota anche come </a:t>
            </a:r>
            <a:r>
              <a:rPr lang="it-IT" sz="2000" b="1" dirty="0"/>
              <a:t>telecinesi</a:t>
            </a:r>
            <a:r>
              <a:rPr lang="it-IT" sz="2000" dirty="0"/>
              <a:t>, è quel fenomeno paranormale per cui un essere vivente sarebbe in grado di agire sull'ambiente che lo circonda, manipolando oggetti inanimati, attraverso mezzi fisici invisibili e secondo modalità sconosciute alla scienza. La modalità più intuitiva per definire la psicocinesi è la capacità </a:t>
            </a:r>
            <a:r>
              <a:rPr lang="it-IT" sz="2000" dirty="0" smtClean="0"/>
              <a:t>di </a:t>
            </a:r>
            <a:r>
              <a:rPr lang="it-IT" sz="2000" dirty="0"/>
              <a:t>spostare oggetti con il pensiero.</a:t>
            </a:r>
          </a:p>
        </p:txBody>
      </p:sp>
      <p:pic>
        <p:nvPicPr>
          <p:cNvPr id="18434" name="Picture 2" descr="https://encrypted-tbn2.gstatic.com/images?q=tbn:ANd9GcRn4BnVR-z_XVfM2-blml6qkamM5Jwf_giHhEHbX8qwMzYwhAZK"/>
          <p:cNvPicPr>
            <a:picLocks noChangeAspect="1" noChangeArrowheads="1"/>
          </p:cNvPicPr>
          <p:nvPr/>
        </p:nvPicPr>
        <p:blipFill>
          <a:blip r:embed="rId2" cstate="print"/>
          <a:srcRect/>
          <a:stretch>
            <a:fillRect/>
          </a:stretch>
        </p:blipFill>
        <p:spPr bwMode="auto">
          <a:xfrm>
            <a:off x="755576" y="3861048"/>
            <a:ext cx="4074713" cy="2736304"/>
          </a:xfrm>
          <a:prstGeom prst="rect">
            <a:avLst/>
          </a:prstGeom>
          <a:noFill/>
        </p:spPr>
      </p:pic>
      <p:sp>
        <p:nvSpPr>
          <p:cNvPr id="5" name="Freccia a destra 4">
            <a:hlinkClick r:id="rId3" action="ppaction://hlinksldjump"/>
          </p:cNvPr>
          <p:cNvSpPr/>
          <p:nvPr/>
        </p:nvSpPr>
        <p:spPr>
          <a:xfrm>
            <a:off x="7596336" y="5805264"/>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260648"/>
            <a:ext cx="8229600" cy="4525963"/>
          </a:xfrm>
        </p:spPr>
        <p:txBody>
          <a:bodyPr>
            <a:normAutofit/>
          </a:bodyPr>
          <a:lstStyle/>
          <a:p>
            <a:r>
              <a:rPr lang="it-IT" sz="2000" dirty="0"/>
              <a:t>Il termine telecinesi venne coniato nel 1890 dal ricercatore britannico Frederic William Myers che tra le altre cose coniò anche il termine </a:t>
            </a:r>
            <a:r>
              <a:rPr lang="it-IT" sz="2000" i="1" dirty="0"/>
              <a:t>telepatia</a:t>
            </a:r>
            <a:r>
              <a:rPr lang="it-IT" sz="2000" dirty="0"/>
              <a:t>. Secondo i parapsicologi esisterebbero numerose forme di </a:t>
            </a:r>
            <a:r>
              <a:rPr lang="it-IT" sz="2000" dirty="0" smtClean="0"/>
              <a:t>psicocinesi </a:t>
            </a:r>
            <a:r>
              <a:rPr lang="it-IT" sz="2000" dirty="0"/>
              <a:t>che a differenza di fenomeni quali telepatia e chiaroveggenza, rappresentano una forma di medianità fisica. Pur facendo parte della numerosa serie di manifestazioni classificate nella parapsicologia, la psicocinesi si manifesta anche in altri ambiti che non sono sempre naturali</a:t>
            </a:r>
            <a:r>
              <a:rPr lang="it-IT" sz="2000" dirty="0" smtClean="0"/>
              <a:t>.</a:t>
            </a:r>
          </a:p>
          <a:p>
            <a:endParaRPr lang="it-IT" sz="2000" dirty="0" smtClean="0"/>
          </a:p>
          <a:p>
            <a:endParaRPr lang="it-IT" sz="2000" dirty="0"/>
          </a:p>
        </p:txBody>
      </p:sp>
      <p:sp>
        <p:nvSpPr>
          <p:cNvPr id="19458" name="AutoShape 2" descr="data:image/jpeg;base64,/9j/4AAQSkZJRgABAQAAAQABAAD/2wCEAAkGBxQTEhQUExQVFhUXGBgXGBcXGBwcFxQUGBgYGBcVFxcYHCggGBolHBYVITEhJSkrLi4uFx8zODMsNygtLisBCgoKDg0OFxAQGiwkHyQsLCwsLCwsLCwsLCwsLCwsLCwsLCwsLCwsLCwsLCwsLCwsLCwsLCwsLCwsLCwsLCwsLP/AABEIAPsAyQMBIgACEQEDEQH/xAAcAAABBQEBAQAAAAAAAAAAAAADAQIEBQYHAAj/xABHEAABAgMEBgYHBQYFBAMAAAABAAIDESEEMWHwBRJBUXGBBpGhscHRBxMiIzJS8RRCcpPhFTNTYpLCJERUc7IWNILSY4Oi/8QAFwEBAQEBAAAAAAAAAAAAAAAAAAECA//EAB8RAQEBAQACAwADAAAAAAAAAAABETECIRJRcWHh8P/aAAwDAQACEQMRAD8A7DbraITQ4gkEhtMZ17FG/bLNzuzzSadbNjfxjuKpoja/VYi6ujppnyv7PNe/bLNzuoeaoHnOQkVyKvXaehjY7qHmmjpFC3P6h5qiexR3Q6zztVyJrTf9Qwv5/wClObp+Efm/pWYMEp8GGVMg1A01D/m6k4aXhnaepZhwM76c0VozkK5DWj/asPeeop37TZvPUVnGzXtbOSpkGjGk4e/sKX9ow/mWbETOSvesqmGtKNIM3pRb2b+wrOsiZyEVrs0TD2vft7Pm7CvfbmfMFQ62clDMQpg0f21nzBe+2s+YLOCKlETOSmQaIW1nzBO+1s+YdazIjpTGT4mtMLS35h1he+0t+YdazrYqe2ImQ1oGxgbiCnzVJY4nvGjj3FXKmGoGmWzYPxDuKqYrFZ6fiShtl847iq4GYVgAWUSCGiSSSVDXQ0Iw85KOQkeEEchPhtXpJ0MZoqHaq8njOZpHBRDKpryllVMcM5CBpdnIS6yG4BM1s5Kq4eY0kWHFzkqMQvQihqdrpNdB16JGukiYIHzz+q9rb0GC68p7igV5zkJqE44r0NyLfSQ2Ijw4mchQ9eRR4TkRYWA+9Zz7iryao9HH3refdxV4siBptvsN/F4FVkF1FaaY+Efi8CquGEimlwSZzVJFCVucyVN+jgEjmr0kpKICRnJSNCe8IUkDwU2IV6eaJDNFDBSOKqtMdIINn9kkvifI34ufyqpZpC12gzYPVspQCbjde7Zebgrn2NK90imOdvmgaL0TGDg57zwJnTmFeRYMtk9+5ExUaxz9Ejc9ik2izS9pv03bVGBrtyUVJZckNEwHmna2xDpGOCc/OZpiIShoIcnCifZQ2cyiRZTnsziicCaFIhBBJwT4bkOrXRx963n3FXsln9GEetbz7itAs3BD0q32R+LwKr2MorHSnwjj4FQwKJFRIkOZTQ3OSpBamlqpQ2tSOaipdVEALc5KYIalaqG8ZyEw0DUWa07pd7nGz2b47nxNkPAY31Vn0jtphsDWH3kQlrf5R952Et+8hB0Vo9sBm917idrjUlXi8VWhejTYTg53tvNS51a7TVbCz2doAkAFXiPVWFneoiXDaiaqY05yE9pTBFtdimPZJacPEKkiwy10ntkbgdj90txwWmJQbXZg9paUFC4JC1VItsWDaPUx7nkiG7fW6fVfvVyIaq9eDU0GXNHlJDIRDKpXOkLphPcJ1QydiGFhvmpLGhRWNUqAw5+iFqx0Y33refcVfKi0a33jefcr1SriHpM0b+LwUQlTdICerx8FDe3OQpAOaa5OLU1ypw1zl4GiYWpQ3OSiHCSY8p6yvTPpDDhwosFrpRi2QEtjrzPhNXF1C0fbPtdtiRQZw4Q1GciC53Mq6i2metnesx0FOpAeSMeLZlXkFs2E3T7pBAjI1ZZ2K5sUSmxZlsSpqAeOKsNH2uThM0OOAQaeE/OSihyjQ4oIoUViYg00hKQlI4qGM103sHrIOsKOZ7QIlMFtZoWhtI+uhtftucNzhKa0NsZrMIOb6LFaAiEPitkA0vIbISumeuRaqNCHpHvQtdMec54IcHhxJhNOe1ABT3UQHBRoT1EDu3O9SmNRVtown1jefcruSpNFD3g59yu5KCJpIyDePgoTip2kPu8T3KG4qAZKY8pz0MuzkqoUGvalBSgLxQBtLdZpF0xKYvXFOkFkjQ7S5kRznltzj95uwrtzis10z0TDi2eLE1AYjWEtdtpsVX+FJocBrD8pb2DHmSp+lbXqQxqfE4yHYo+iWtdZTqmZb7BxLQFF09Dc5oDc3zRGPtsdzXkuiCc+Mr0WH0giNdU1F0pgbLwe9TBoz3epIgXkzvurIqn0hYwHyZMyHHfgka1v+hekokVwBP6XKfpfpd9mjOY5k9orfSlygejOzlutO9E6ddFzGcIrHVNDuw8U1NTNB6etNoJJMJrdjGum/ZWp8Ff2WM4GTiblg9C+j53rA6K8GHubMGeyuzZVbLROjHwgWPe6I0GcNzjNwaR8JJvrPrTqatCJg4rAw7DGbGiNFCyM2IDvYS/WrLcZLfCYaZKh0pbA4kSk8CTtwmJgHegCYhnLzXnxjngUGGamearzhJA6LFkn/aCRuyFHim/OwpsMc/qFVS7PGOeasYBmq6AymKnQKUz3oLrRLvejge5X01m9C/vhuke5aRZoiaR+7xPcoL1N0l93iVBcVIBOCSSe4oWuqdEASEpQ5NKdTTXIEdms0jYQR1jgjFCKpjn2hLNFgOjtcPYdNwG2YcBPgZ9yl2+LQHCfer6Lo/3r3kgtIAA2isz3BZ2K4GbJfDMCfekVWxmh98h9Qo8GHDBMpT30xTtIx9SedqpYFqe32wJk3AiYQdL6GQpFx3/qtXqAiRkcFzToVpyK6MG6kwRWVJS21ktvYbXHe1xiQvVua72QHa2szfMbUPSwhQQy67cnuiBJCi6zQUN7VMTTIkfV1R8zuvhjRVGlLPrPMqb8TQCdNwVzaAGs1pCYuwJVOyLfM176qriuhsIzxR2wTtEp3HeKXIrmzqM0RY9pcQAZSbdciK6I01QiK4fVSnnPUhumOrPeqp8J+epTrO9QoTL6ZmpcCHIVURb6DPvxwPdwWnWX0CPfjgVqFKvpC0kPh4lQHhWGkPu8+5QopUgCCmlEATXNVDZLxSTXihwwnOSmOCeQmBiqItoGchY3pA/VfMGlOuY8KrWRrUHGI1lTDo4/zX6oVLEgiJL1gEyaASO2hrfcisvZrI2IZxiZGUhtOJpcr/Rlks5jOo0tYNSvzuNRyAIUHpDZg2ESTKQ1WjBonWW0qk6PaNjRtb1ZIE5zmaHdff5J6PTolpjQYUSH7LWiRBkJUuHYCtBAIIz5Ln9r6N2l4DDFLg0UnebiWl3cFYaOtEeyBwitc9smycDMTDazNJJ6PTYNhSuuS4KJojSBismRIzII4bCp5Yp7OIGlLhWiqHNnnirXSzrgq6VFUN1JCia4561IeBJRic8kUKM2m3P0SACQ4eSWIc9a8zPYgNY3Scp8Uh0pc1XNwUuDTP6ILTQTfe8itIs1oF/veR8PNaSalMRNIH4efgoEWqm6TdVvPwUFykAic5CXWzkrzwmkKn4Qry8QnNZNEMBzkqo6U6bFlgF/33Uhj+b5jgPJe6T9JIVjZ7UnRD8MMGvF24Lkmm9NxbS/XimdJBoo1o3ABVf1ZdHtPGFEIcZtefawJI9rvW4s8AkgS9kbcJmQPWuQ+sM10rojpMRLOATNzPiF023g40VKmxdHa0pibqkA3SpMu5Daj6Fs4gQ/ujVm/wBk7SJDWJvoiWC0NMWLMyLWmUzcJ/qrCNYWPhlrh7PsnbUAdqmI9Y7eXw9e+bjqjAGQuVlLWBDqg3DCQ/VY6xRzr0IDDOQ+7NpmByunw3rYQXTaOF1L0XBINnaz4RQ9++5HaUOFE2Z71U9IdMiA1tRU1rsmJ7efJA/SEYEqC52xK50xMGc6g+KAX1GdqHuivO/N6jHPYiPGeSa9vf4qhXDdmiSRG9ebuzsTmuz1oEs8ybxKW6s+O5ToAln9VGY4A3qRCfnIUNW2gf33/ifBaWayvRyJOOR/KfBalSmK/St7OfgoJvN6l6WNWm6Qd4LMWzpZZmEgOc8jYwTnwJopJVXLs5kkLVhdJekAj9zCA2TiVPU3zWR0t0gtEcSiRXS+UGTeoSWsJHT9JdLLLAmHxQ5w+6z2jPlQc1h9O+kONEm2APVN30Lzzuasc4Vz5puoU/Dh0aK551nFzibySSTzKaW5yEss5C8TmiGAkZyEexW98F2sx0jIjCRvBCC7OZobporX6N04HnWDi2LKrT8LuHLYtRC6WNADX0IAqN9OxcnYSK7lfP6Qf4dsL1bS8H4yJyZ8oxntVR0KzW1lodIS1CCbpVpTZfMrQw/Z27s3rjti6QmHIiGzW5yPLWWlg+kOJq0s8MyAmS4ynK+VaUUyfaZXQLTaBDhveTINBMz2Ljmm9LOjxnvJoXGWAnQX7lfaV6ZC02OJBiANja7ZagOq9utM3kkEcdoWZh2egJu54lDi70H0mdCAZFm6HdO9zBTrGC11itTIvtQ3h3A123hc1iQ8niMEAPc0zaSCNoPkVf1eutOhlDlnrWI0V0ujQ5B8og/m+K/YfNamw9IrPFlN2odz/A3bUz6ST6TxDQnTAOdilNc13wuaeBQIwz1JlMC1q5xU2C+irtaV+b1KgPMwM3oLzo3+/P4T3haxY/owT9p/8Hf2rYrNGA9KlvcxkJjTIPLtbeQ3VpwXM4V+cAuh+lz/AC3/ANnc1c5b8WcEnDolsgCU7jSirnCd2e1XJh6zTIyldiJdn6KntTNV318leqZ6vPJNiQ5TztUlkOdw2YbgmRG5licUEXWxzLinOYU3gpUBs+c/HBEV8pprmZyEaLAc3gfMprXt25oivNhhPa3fm/FFszASJbc70dzKD9ZphqM+BLBu/wAEYMkJAE3Ur5YozZEapuImeNd4vUeKdVxb1Y3VVTqMGlz+fdyVuJaoJqJTA5KDYoft8BhipwEiW7JzHOWKKE6ooaXjrKgObWRvVjEhSuN945dijxIcjMymNnNRER7dud6Ix92d24pxAI4+XFAcZHnjvRU6yQx6xpL9Sp9rdSYE83rb9H9Leva5rjNzdvztmZO7Fz60H2Bj+il6GtphkPbeO0VoqY6I5hnUZkFMgsAIKiWO0Nisa9tAb94O0KYwyHLwRFv0Zl9oP4D/AGrXLHdF3ztJ/A7vatjNZo5l6ZHf9twif2Lm+sZz88V0f0x32bhE72LmcQ0z5JBMs9pmRncN2KbpmEAA4XTI2YneolmMznf+inxYZdDI57b5TVXiHZHTvJlzwTo4peLs7FCgmRzipIcLsPADeno/kHVr9M7ESE+Wd8sUh+nanAZ6sENGhvmKz5zxu60F8EbsNuA3IbzLOHBEhRwJzzVMM0IQmz3H6ontDaHd+xPInnDikaL67/FNDhaGyk4apxnKcsCnWwU1gbriJ7ZzXp0rWe/NFAinU+EmtCNncmJ1J0bFGsSd2O64KdamidXSvlPj+irrCBKt5uumMR1KS8a0zOZxOy/fwRce+1nZIYm/ZPgmlpPn1lDjC49vZvwHaiwrq7t2FFU/DHnZLNFFjNnkYqUb5Z7CgVBuPapqmvrD4Z3pLM+m1FhskSDcd/PBBszZGU7j4odbLoZbKvhH8Y65HwWqh57FzTR1rMKI17Z+yaje2s9uK6VAeHNDmn2XVGM1UWfRJsrS7Fju8LZTWO6In/EH/bd3tWy1Vmo5p6YvisvCJ3sXOIzNmdmK6R6Xx7yzfhi97FzeM6vNIugtBBpm9WMEzZS4VlLlnioTSLs3KZBGzeJYXncr+Ci9Zuz1KTDiTnyUEiqlWfN2KL0U8s8kpzcmuHX9MU8c7vNDnA9XPVimAZ60WZz9EIuO7ZnZimHung025lglDpzzvwQCEeGM5KumSDtO7NVBtU5581OY7jd216023svldSWeSCXZHwWCUQOnqgt2Uk0jtD/6lBDnbbsyJ61MDJhhl9ys8JmlMU18EXt2cKikx1piAWlm7q3X4JIEaX0ps3IzIrbiJHZ1XGqI9tQcevsU6I8Z4x6jy2IYIp48t4UzVBFZbuxBc0G8Hx43qmBmUuxQY0Qh54qbCBlzrjIgbsFDjQ/ejET7OCip7H1A3jbvpgtj0M0gXMdCJmW1bwmZgc5LDCJ7bRspNWehLcYUUOGw/wD5PNVMjq/RCf2p0/4Z72rbLFdE3A2pxH8M9pC2qzUcw9MJ95Zvwxe9i5tF5dmK6N6ZP3lm/BE/5MXNplIo9nhz79uARg4Amfd2zlRMsprLjm5SLWfZ3V2X7L63KjOxqOIxPejQX0zio0UzceKIwoqU52/NcQkBrXDdggl2etKx2cnBNBZ560gzLkma6dCdhnqQOh0480ocRnhgvAd3gmjltQweBI0Mp9qdGZMOO7zOKEx90s3Yo0R3su9oXXV3GioIIvu2Ebpdw34osGIKzzX9FEAOoyWPeEkIm9ES3tG6+/s3hCdD+Ungbtt3UmC0GY2fXjgnOfnkfNReHwnTBFQd280xqliyE93ZtO5RokQmm6sxea7DvTfWVxG0ynu38FU6JDmJES3mct8/BCjM+9t34SukDj2qXWs6jx7lHiw5wzSsvKWxRd+kOx1iI7TJ0jTIwQdEsqTI7e4p1teA8EXHZkoOv+jGMHme0Qy08nCS6LNck9D1oJjxG/8Axz5zHmF1pSo5f6YATFs8h9x//JvkubRGldK9LZ99A/23/wDKS57HGzNDxwVhIZZXZpfUo9snqTlzUIGWw5H6qdFrCcMKcRVCs0412IrXITwnMco0PxTwEDWRobqKphAM5CfCPdgvHPXxXhMSQG1fLuTpd19UKeefBEYDMVQPfIVr203JloI1HYy3I8Ig3yuPcVFtrZADGV992KBYhkGCdwns2n9F6G7OJ+q9GhOlrap1RTW2XXIfrUNEinbzqnwXgGvX1b1Ee5Oa+UkE3XrOQN/XKm1DBPZKud4TIUWd9Md1AvRRMz39kpoiQx/E91yZeHG4V3Y+S80dU+yYxToDZT6+wqq9o2HJu7EC+gntxUW2vBcJeO9EMchtP12BQGTcaqE2um+hk/4mLhC/uauwyXHvQuP8RG/2v7guwqVHNvSlYI0WPBEGG98oZnqi726LExdDWuUzAibL9kyV3K2QgYrSQJ6rq7eHaUx1mZKWqJUpKlKjtSe2fk4W/o9anESs8Q02NTzoW1hsvs0aU5/AcQu2woYBJAEzOZlU80aSm3la8p5Sa+cIvRu2T/7WN/QfJM/6dtn+mjflu8l9IFNml08d8p6fOP8A0/ax/lo/5bvJOboa1f6aP+W/yX0ZuSpNrPl5Wf7+3zr+y7SP8vG/Kf8A+qY/Rdo/08b8p3/qvo1N1lr41rxuvnJujrR/p4/5TvJGbo+0fwI35bsMF9DFKAsXysXynlHzz9hj7YEb8t/kmRLJHmPcxaTP7t3kvooJSteO3jnPNw5tjL7NVsbWDdXU9W6U5VfMi+eGxUH7Ni7YcT8t3fqr6NBTJq2WOs8bePnF9ii/won9DvJCiWZ/8N/9LvJfS0kx6zNtYty4+bGtd8jv6T5JZur7J6ivoxFEMbgluN2WTXzmIrtx6ijwo06EEU3HvkvoRzBuTfVjcOoLU2seN+T5tjxCTQGUz1TT7K+V4K+jvVN+VvUERsBvyjqCzfJry2dc49C1bTaDX92N/wA+K6/q4KHo9gBMgB9VPkqxLr//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 name="Immagine 4" descr="download (1).jpg"/>
          <p:cNvPicPr>
            <a:picLocks noChangeAspect="1"/>
          </p:cNvPicPr>
          <p:nvPr/>
        </p:nvPicPr>
        <p:blipFill>
          <a:blip r:embed="rId2" cstate="print"/>
          <a:stretch>
            <a:fillRect/>
          </a:stretch>
        </p:blipFill>
        <p:spPr>
          <a:xfrm>
            <a:off x="755576" y="2924944"/>
            <a:ext cx="2880320" cy="3564752"/>
          </a:xfrm>
          <a:prstGeom prst="rect">
            <a:avLst/>
          </a:prstGeom>
        </p:spPr>
      </p:pic>
      <p:sp>
        <p:nvSpPr>
          <p:cNvPr id="6" name="Freccia a destra 5">
            <a:hlinkClick r:id="rId3" action="ppaction://hlinksldjump"/>
          </p:cNvPr>
          <p:cNvSpPr/>
          <p:nvPr/>
        </p:nvSpPr>
        <p:spPr>
          <a:xfrm>
            <a:off x="7596336" y="5805264"/>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188640"/>
            <a:ext cx="6660232" cy="6552728"/>
          </a:xfrm>
        </p:spPr>
        <p:txBody>
          <a:bodyPr>
            <a:normAutofit fontScale="92500" lnSpcReduction="20000"/>
          </a:bodyPr>
          <a:lstStyle/>
          <a:p>
            <a:r>
              <a:rPr lang="it-IT" sz="2000" dirty="0"/>
              <a:t>Esisterebbero due categorie di psicocinesi: la “Macro-Psicocinesi” che interessa fatti che possono essere verificati ad occhio nudo, come la levitazione del medium, lo spostamento di un oggetto; e la “Micro-Psicocinesi” che riguarda fenomeni non direttamente osservabili, come deboli modifiche della temperatura di un corpo o di un campo magnetico, o l'intervento in fenomeni probabilistici.</a:t>
            </a:r>
          </a:p>
          <a:p>
            <a:r>
              <a:rPr lang="it-IT" sz="2000" dirty="0"/>
              <a:t>Nel corso della storia se ne contano a bizzeffe di fenomeni psicocinetici, ma soltanto una piccola parte di questi hanno avuto, in condizioni rigorosamente controllate, esiti eclatanti. Ecco una serie di importanti testimonianze e test scientifici effettuati in </a:t>
            </a:r>
            <a:r>
              <a:rPr lang="it-IT" sz="2000" dirty="0" smtClean="0"/>
              <a:t>passato :</a:t>
            </a:r>
          </a:p>
          <a:p>
            <a:endParaRPr lang="it-IT" sz="2000" dirty="0"/>
          </a:p>
          <a:p>
            <a:r>
              <a:rPr lang="it-IT" sz="2000" dirty="0"/>
              <a:t>Nel 1871 il fisico britannico William </a:t>
            </a:r>
            <a:r>
              <a:rPr lang="it-IT" sz="2000" dirty="0" err="1"/>
              <a:t>Crookes</a:t>
            </a:r>
            <a:r>
              <a:rPr lang="it-IT" sz="2000" dirty="0"/>
              <a:t> prese in esame nel suo laboratorio londinese Daniel </a:t>
            </a:r>
            <a:r>
              <a:rPr lang="it-IT" sz="2000" dirty="0" err="1"/>
              <a:t>Dunglas</a:t>
            </a:r>
            <a:r>
              <a:rPr lang="it-IT" sz="2000" dirty="0"/>
              <a:t> Home. Qui lo spiritista scozzese riuscì a far suonare una fisarmonica racchiusa in una gabbia di rame, tenendola con una sola mano. Addirittura, lo strumento suonò fluttuando nella gabbia, in piena luce. Agli inizi del ‘900  in Polonia era popolare la fama di </a:t>
            </a:r>
            <a:r>
              <a:rPr lang="it-IT" sz="2000" dirty="0" err="1"/>
              <a:t>Stanislawa</a:t>
            </a:r>
            <a:r>
              <a:rPr lang="it-IT" sz="2000" dirty="0"/>
              <a:t> </a:t>
            </a:r>
            <a:r>
              <a:rPr lang="it-IT" sz="2000" dirty="0" err="1"/>
              <a:t>Tomczyk</a:t>
            </a:r>
            <a:r>
              <a:rPr lang="it-IT" sz="2000" dirty="0"/>
              <a:t>, donna in grado di muovere o far levitare piccoli oggetti senza toccarli. Julien </a:t>
            </a:r>
            <a:r>
              <a:rPr lang="it-IT" sz="2000" dirty="0" err="1"/>
              <a:t>Ochorowicz</a:t>
            </a:r>
            <a:r>
              <a:rPr lang="it-IT" sz="2000" dirty="0"/>
              <a:t>, che nel 1909 sottopose la donna a diversi esperimenti e poté osservarla (e fotografarla) mentre esercitava le sue capacità: riusciva a far oscillare pendoli a distanza, a piegare punte di compassi e a far levitare piccoli oggetti, anche racchiusi in contenitori come coppe o tubi.</a:t>
            </a:r>
          </a:p>
        </p:txBody>
      </p:sp>
      <p:sp>
        <p:nvSpPr>
          <p:cNvPr id="4" name="Freccia a destra 3">
            <a:hlinkClick r:id="rId2" action="ppaction://hlinksldjump"/>
          </p:cNvPr>
          <p:cNvSpPr/>
          <p:nvPr/>
        </p:nvSpPr>
        <p:spPr>
          <a:xfrm>
            <a:off x="7596336" y="5805264"/>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74" name="AutoShape 2" descr="data:image/jpeg;base64,/9j/4AAQSkZJRgABAQAAAQABAAD/2wCEAAkGBxQTEhUUEhQWFBQXGBgUFxgYFRcYFxgXFxcXGBcYGBYaHCggGBwlHRUVITEiJSkrLi4uGB8zODMsNygtLisBCgoKBQUFDgUFDisZExkrKysrKysrKysrKysrKysrKysrKysrKysrKysrKysrKysrKysrKysrKysrKysrKysrK//AABEIAOUA3AMBIgACEQEDEQH/xAAcAAAABwEBAAAAAAAAAAAAAAAAAQIDBAUGBwj/xABFEAABAwIDBAYHBgQEBQUAAAABAAIRAyEEEjEFQVFhBhNxgZGhByIyscHR8BQjQlJi4RUWcoIzU5LCY4OTovEIFyRD0v/EABQBAQAAAAAAAAAAAAAAAAAAAAD/xAAUEQEAAAAAAAAAAAAAAAAAAAAA/9oADAMBAAIRAxEAPwDt6EopRSgNGilBAaEpMoSgUgilEgNFCNBASBRqm6S7cbhaeYjM4+yOzeeSC2JRtXF6/Sqs+p1j6hyzAA0gRIgaK7wXTOoCMkuYAS6TNhvCDp4RqNgMW2rTbUYQWuEyPNSUAQCCEoDQRIIDQSUaA0EUoIAgiKCA0SCCDM/zKZADATyclDpGfyCNPa/ZU7azBGcEHu1veAVIeadgCDOkeUm6Ceekjpjq/Mov5lfupT3n5KEMA4gezF5sTHeLeSQzC5SBaB7NjMnWfFBZfzG7fSjfqi/mR3+WI/qVe/DRLok2E3CFKmB7LYGugjxhBYfzPxa0dr4S6fSOQCGDh7SrXhkElok2jLmjuCL7KLEuAHAgxblogt27edP+H3ypTdqH8nmq3C0t8iD4d3BSaTTNgI4zfzhBN/iNpy+a5N012z1+MY2+QQ0jTfouqNpDiT+65NtXZDhtF73Mysl2W8ySDlIHcbIG8PsymSYe0iZiRbuBU3pJVptoN6ktEENdliQDxhQdm4RjKjiTAcIImwnfJ7E5h9k0msqtmQQ6XE+ZG5BuvR7thpwzaYEuZMiSYBJgTvWn/iH6fNZboDshtGjIAlxnNIObnPCVoHsbJh3rHn8O9A8/aZA/wyewhMu2zGtM+P7In0SBe/v9yg12HcCd4mR5wgm/x3/hnx/ZNN6RgxFMnvCg1aLi4FxAEXa0kmfcQkVWSRrJO9pjhe8+CCx/mQf5bvEIHpK38hPYQfgqj7PlsXRAnSd+gGqRlpkxe/GdyC6b0mb/AJbvEJb+kIGtJ/ks46pMwARMXeQeW75JLA45Ye0dpBMabxdBoj0mYNWOHgif0ppiJa6/YqKrQMS299QRr4yUqhgfWLxPORfun4IL13Sil+V/gPmkDpZR/V5fNUdXDA2zObusCeaS6hSBjPca+p+yCe7AguBIc8iY/wAOL8k3idmCpbq3iDyHmAfBSqWBAEte6BusAI4RuUn7y0XnfN/fEIINPAUwMud51BaX2vuMQl4fZ1OmIDQN5gn5pynnJPWCBEREgpivgG1QQ5xI4Bxt3SgKs6m289xIaT2E2ThdDZIc0f1NE+JCrHbDZIBe63Fzx7yZUijgos2q874lvHiQglYao38JMcS5v/6T7qDY9tzSdwJPkZEJpuEdwEjUkNJKcp4Ekzl7wYN9UCqWJpMF323k6eCnU6jHN9VzY1sQLJk4ZkQWyOBBKptqY3CYYTiDRpDhUcA7uaJKDSNPMkeKpdq4ekWn7l0tl4MAAEX4rFbS9JmzqNqLTXP/AA2ZWif1vI8gqroH0wdjdovdiS1lKnQqup0xIY0S0Oc78zshIk8TCCPjQ+T1ZbE2ls+cjwWq6I4LrqrhUgjL61oBiLR3rGdJMRh6VSaOIZWokyMtQFzeTo9+9Xmx+mOEwlA1hVpvqSxooNdL8heA8/1R63dumwdUFBzRlYWAAWbePAQhSw9aZcWR+ku+KrdidJcPigHUamYR+UGP6ouD2wratAu5zcvZF0DNTDuzXqQJsASL75M3Qe5jSc1QA75cBrpqkOANpZzkGfEGyYq7PouGV2Ujtk+JQLFUEnKWuB39YNd8Qm6+DYfWcSCP1i/nCrnbEwgdoJ3T80WI2I3L92Q1vAgFs8QMyA81FrjlrOnQta4GJ7BIS8lj9+5oOkubPHeCVU1cM0OIyh5bHstyg25H3oqhYxvrtde9vWynwlBfimMgc97XgXuIHbCXRNMtBhtzbeqfZmzwZNOs45hAkRG+1kv+HPpvBFfcYBAInhognVWtMkCRwaGk+HFRXMAd6/WMG4ONMZhwgCVW4xgLvvAC8GZFMHzBBCjtw1MVA+KekAOLhHZJKDRmg3NILSeEwecxqE3VbTBMjW9iPkoIxTmjKMpvMtm3OVDfiKhMgU455vgg3IwY4DzShhADIt3A2UOjSaeR/qdCmNqujRrv7kB1GkXkd6h1TIIbUa3ebT7/AJJ99Z0Xp+BumRiXadS497fkEBUmk/8A2td/aPgnSGxdw8kqm6daYB7k7A3gIKitjKX+Y7uancFtGidHn/SQrEYRh/DCFPBMboEGV9InSkYLBVKrCC933VKSZ6x4MHnlALu5eZq1dznFziXOJkuJlxO+SdV3r0+bPL8BSqNmKVYF2uj2loPc7L4rz9KBTnSr/oVjBSxTM0lr2vouA1IqsLbd5as8CnKFcscHNsWkOHaDI9yCywOxqjsSMPlOcEtcBuAEk9kR4qC1hDoOrTBHYYhegdiYeg/EnEMa2X0MxNwSMrDHG3LjxXPPSVgadGjgstMNq1G53u1JAEgE77vQYzZ+06uGqCpRqOpuGjmmD2HiORsux+j70gnGVWYXGD13A5KjTlDi0Zoc3cSAbjguIErUei1w/i2DnTrCPGm8fFB6R+w0mkQ8j+4pZ2XTJzWniFPNNp4Jo4Rugt2EoIdXDsAuZ7p8oTYw9NwytyHi2fhdWTsO3em3YZhN4J80Fa/Y41Ayni0x42R09luDQM3bJ+KtOpG4ohTHH3IK/wDhIsYB70s4Ixp8ffop4pDj7kfVcz4oKWpssOnPTnvPzUR3R1k+zA4ZyDPctHk/V7koU+9BRU9ktZown+5Lfs6TNhyLQT4q6FJEaIQVjcSTcN8d3ejdinbo7cphUn8QIHC+6YQOMqWgeIdogvalaoBaHHnZV/23EDWm08hZRPtVU3AnuPzTtPF1AfZJHY6yCZTxlXfS1538wlfaapdYZRv9WfMWUc4p41pu859yFLGuOrHfXcgl9dW5m+6IhO9fV3x36+Szu1+kfUMJbSa540aajWG+/wBbRYrH+kbECox4Z1eU5alAkFrhrmD9QgovTd0kfVxX2VpIp0AMwDjD3vDX3GhyiB4rma1XSqhVxWJqYlxptFV2ezycsANiCJJgLOY2mwOApkutcmNeUbkDCCCCDsXoz2oXYKu4z9zRdTkGDpbvgLIekzaJfXo0yZ6mixh5OcJI8A1J6D7UyYfGUPzsa8dxyuH/AHBZvbOKNWvUeTMu8hYeQQRpW+9C2yuu2i18gDDtdWg/idGRvgXT3Bc+ar3oT0jfgcZTrtJDJDaoF81Mn1hG/iOYQerhm3Cfrio+INQGwTGB2/Rq4duJpkuolheCGmYGvqxM2NkrDbeoPpCq2q3qz+ImO0GdCgLK+AXA94jusoNXCVM0tJ4/+FB2l6ScDSdkNQvO8sYSB2n5SpuxumWExLi2hWDnATBa9pgam4ugFIV80OJjnH0Qp1BjxHrtMa2jwUg4hptmB3pn7e0HUcrH5IJVKqb+9Kc2dfko4xrfzN9yN2OZoXAd+7tQLNMHR3gUeTn7lGzUouRBvr8ZROxFNujmjtQSTUduNvrRMuxwGs+BQdWa4gy09qKmQBEt8EE5tFoOnvTjsouf2SgwcEBTHAIGDkOhHimzVpjeLcJUxzUQagiNqNNoJ7j74T4aOCdhHCDE9IdgPxNZwZgsONxxFYhxcALZWNv48FyrpT0Zq4OoG1cpm7SwlwIJO6JGh14L0YGrE+kToQ/H9W6hWFF49R+YFzXU9RYXzNOnaUHnva+KytyCzjrybzO4nhwVXi8BVpBvW0n083rNL2ubmbxbIuOa790W9DlChVFbFVPtT2mQ3LlpTuLgSS4jhMLAennH59pdWDajSYyODnS8jwLUHNiggggdw2ILCS06gtPYfoJpEjQGiBWk9HuxaeMx1PDVswbUbUEtMOa4U3Oa4cYI0Oq0G2fQ3tGi77prMQ0l0Fj4cA0+rna8NgkHQE6G6DJ4DpRjKLMlLE1mMy5MoqOyhvBo0b2iCrijinNY0BxAc0OF5B3E9tk3/wC221NPsdTxZHjmWt6KejPaTalPrqVJtIOBd1lRpyttJDRJzRICCi2RsCviXRRpVKgm5AsP7jae1dN6L9DKtGrTP2V9INcC55x5JI1/wqbMruywXS8LhW02NYwQ1oDQOQThagj/AGccE27DNJ0/dSy1FlQRvsreAQbhG8ApWVGAgjHDN4IPwzeCkkJJaggnBt4Jp2z2nd5BWUJJagPPxSw8KOxh+inOqdyPegdSIRZXcEQceCBwBKamgTwKWCeCBxBIE8ClIEvMXOi8f9K9pnE4zE1iZ6yq9w/pmG/9oC9Q9PtpfZ9nYqqDDhReGn9bxkb5uC8joEoIFEgNGko0Gs9FeJFPa2Dcd9XJ/wBRrmf7gvVoC8cdHK/V4rDvFiytSd4VGn4L2QCgMBGAiRygNJKOUUoCQQQlAEEJQlACEko8yQXIAUnMkuqjikdaOKB2mVIaVjmbefwb5p5u3KnLwQatxTUrOs2zUPDwTrdpPO8eCC+BSpVKzGv4pxuJdxQXAKIlVYxDuKBrHiUGE/8AUBtHq9nMpDWtWa2J/CwF58wzxXnQldU9P2OzYjD0pPqU3Pjm9wHuYuVoCRIIIAjRIIJ+xmg4iiHeyatMHsztnyXsZtdo00XjbZTCa1OAfbbu/UF6lf0hwzbGvTnk6fcg0v2lqScU3gs2zpLhTpXZ5j3hNYrpZg6d3Yhh5Nl58GgoNOcWOCL7YOCxg6f7P34gCeLHjXtarPDdIsLUEsxFJ39w+KC+OM5IvtZ4Bc+6f9Lq2FptfhGMqtn7ypIc1lxDS1pkTe+gWi6K9IaWNoNq0jeBnZ+Jjt7SPG+9Bf8A2s8AiOKPAJsNQyoFOxbuATFTHu5JT2qPVagQ/aT+Xgmv4o/l4Jmq1Mwgq2J9iYYpNIIJFMKTTTNMKSxqB6mE+1NNanmhAoIFBAoOX+k30dV8ZWOJw9QOfla00n+rZo/A7TiYPE3XFtoYCpRe6nWY6m9urXCD+45ixXqTbe38PhW5q9VrODdXHsaLlcV9IXSWlj6tNzaORtIPaHOIzPDiIkDcMpgSfaKDAUcO53siee7xVhh9lzrf3KWCLToO4dwTdbFTyEc9Ozv8kElmFpMsdd8Ac95CU19MaDx7eHioNEk+fjx1v+6Dvr6O/Q+KCeMVcRJ3axz3fVkR2gY0HmezeoIE+Pv3fXNHW0+vJBN/ijhF+Ai3w7FDxVaHk2JsZ37xff4pg68PrimceILY4ILFtU2IPOQY3jUcE6zFlpkgE9gnxsq2lVEXH18reaDyTqPegtqQfiTFNoa4NzEydBGo3iVYbF2lVwlUHD1MlafZPsPixaeTt3NaHoxsLqqcvH3jxmf+katYPG/NS9udExUaC0Q5t/K/mg6lsLbrK+FbiHxSEHrA4x1b22e0k8CFz7HdKalSrXdSquY0uhkH8IFjG6de9Yp+JdBFQn1TBk91+aQ6vcFpibckG0w/SmvQzOY41DUcS8PuBaxBGmkK9f0+pNYXVWkEREXmY+a5RitpZOc6wfJVO0NpOeYIgcOxB6JwGOZiKbatMy13iCLEHnKU4LCeiLHFzK9M6NyOHaZBjwC3j5lBVsCj7Y2j1FMOjVwHLj8FLppnbWzuvouYLO1bMxI3GEA2d0jw1QSKrWng4gHzV5hqrXiWuDh+kg+5cK2js99N+VwLXDUEQR8wkUMc+kfUc5p5Ej3IPQQCaxOPpUhNSoxg/U4N95XDnberuEOrVD/zH/NQn4iTJgniZPvKDre0vSFhadqeas79Agf6nfCVjekfpFxT25aIbhwdTMvjhJFp5CeayZxB4nut7lCx5BEjUIGcXisxLnOdUeblziY8/a138VCOsuTVXEfXcmqrXWzAiRImRblKBVWtm7O5Ljdv7frdCQxvCZ+oUljI0kuOvLkLfUIFBwbbUzyOm/3a2hCmCbnh9d0J3D4TeT2+HHu0T5G4RA3x9QL/AAQR3M+H1x3IVfrd4H63Jx4jiPrj9aJqo7s+igjuj6+uCU7APqtBZHqmIJAmYNjvS6LJu6QB493DcpP2iBDYaPFBVtwdQGC0/DxWg6K7EL8QwviGnrCB+nST2woDtpu3kFaPoRiczqx3hrfMn5IN9hyLeJ7tFYOqWkqn2Y4uk93gn9sV8tF5GpGUdrjHzQYfalMVMQaedtMVnNAc4SAXHWN/cspthrsPWqUg8VAxxbmAgEg7hwVx0mqTWY1pgsGZxG6yyeIqZnEneT70Es4lzr2sOHvRCpnItBi5vfhbyTeHqgNIO8i+8KXgsOSJ38kHQfQ27/5FUcaXucI95XVXNWG9E+y8jKtYiM0MFtYufgFu3BBW0gptIKHSU2kUCcdsqlXblqsDuB/EOx2oXL+l3Q6ph3zSa+pTJ9UgSQfykDfzXXaZUhiDkfR/0ZV6rOsxFU0J0ZlzPji64Dey6n4j0Su/Bigf6qZHucuogpaDjdX0V4v8NWie94/2oUPRHiHH7yvTYN+UOefOAuyIIOZVPRRRpMDqDzUrNknrIh/9MQGHd71z3pjShzGEQ4F0ggggiBB7IK9GkrifpdqNOPa0NyubSDiRq7MSA63ACONkGDp4YA3sfrh2eamtoiNB2W7NN27wRU6cai4ueA0mfNSA4gHWbA207edggIUYbPL5Hf2HTmmn7+GnPQjU/JadnRPGVKFSt1QYxjHVJeYL8suhrALzxsFzavjXu1Ph80Gj2JhfteLpYZjgw1HRmImIBcSRvNo/ZdowXotwLGAVGvqu3vdUIJ7mwAOS4P0HxfVbQwj+FemD2OcGnyJXq5BjnejPZ8f4Tv8Aqvt5qgqdAcLScSaQcP1y7vErp6g7Sw+YSN3mEGCq7AoBhyUmDhDR8ljKTfs9aoMtnN9x/ddIqNynLxuFmdrYRj67Z1aJPCLW8UE3ZbMtNo3xPebn3qe7YVTEthha0Nk5naZo9UQL6lRcEZst5s3DdXTDfxESe36KDzj0z2eMLVfSFTrqk/e1BIAJElgHx1tuWVXQfS25gxDadOnka3N/c4kkutx53WCrUSIkRKAMB0963/QHYZruaN0kTG7eViMBhS97WgSSQAAvR/QXYgw+GbIh7wCeQ3BBbUMK2kwMYIaBACSQpVQKO5v1KCiwuKB0v7lYsfos3s7GtYPiARP7KzGKkxIAMRY+AQXDK4Bv3KUK/COKqcNVa4eqbaab1ZUSOfadEEhpPZPC5T7B9FQ+tPAzvj5qU3TSEDwROSb9ybfUQKcV529MmKzbUqQbsZTbbjlzf7l6DdUXmb0j1s+08Wf+KW/6QG/BBT0tpPBEnMNIPDhO5ehvRz0Yw9PDUMQWB9aoxtTM71gzOJhgOnbrzXm1ejfRxjh/DMPqSGZeyCYQaHpnjTSwOKeNW0akd7SPivKK9J9Ndot+xYnMzWi8TIJ9krzWgfwNQtqMcNQ5p8CCvXLMW3K0yJI8bXXknZ1PNVptGpe0DvcAvSLXvga8PwmwHmg0jca06G/Cbpp2N3QZ8VnqWJInwh4I7U7RxjXkhrgLT6jgeXfogG1qeYTBBEkWPvjeseHTUe4/lHnf4rUOa0G7nkm8yNecqpfs/wBc5JLXSCI3oF7BcGuzcNLTdaqlthu8PJ7OznpdZijUyfdZQWwRMiZ5tn6hOUKrWOhrXtLrkmcpI4AmBruQO7Q6L4fE1XVjT+9J1JMT2bv35rn/AEi6GzUaBF3Q1rddSTuXS8PjWAtJfrfXLY2FieJCtKb6QPWH2t7ougyXQz0fMpObUqict2jiZmTyC6GSFGbi2Wi/hbxKfkbiECHpgp15TRKDmWCrum1t+4nx+atW03EhwcCRvOgnuWb2VjxMEkEHWSL/ABU4bW9YtJkCNRJjkg1NPHBou4d1zPaVY4XaWYexbi4rLYfaFGbmXbgBw3DmpNXGF4Hqlre4iYOsdyDWfxUCJcwTz+CU7a7Rq5vcQVjAQCA4GXaFoG68lO18TAiADre55Hmg0T9uCTlaSRYyfkIUCrj6zyDmAbrF7eGp71RGrULSWBrRHtN7ZnKRc/sorsU4wGseGyTNxxd5oNszHkNzO14uGXsXmvpFWz4rEP8AzVqh8XldsONcG5yJAaSMwBmASLgb4XBq9TM5zjq4l3iZQNruXQt9WlgqDRUyQ2YPP1oMzxXDV6I2fTkAfpafVE2yiIkoKj0gbQq/YK+bKQQGyALZnAblw5d06e4QOwGIa0GQA8yLywg37h5LhaC66GUw7HYYEAzUbYmB4+a7rh6OUmA3N/U4zHKOC4P0TrhmLoPJIAfNtdDou2YfF5mNLXkAi41INomDb4oLOpULyAGgk6TFzuj5J1myX2NmkRbQDjBCiMrN/E3NBvEhwnfGu7cnmVg85XGoG7iJIg8byECa9NpOVx9b80i3KFDqUagd7ZAsJvMDXdEKdiK1NlhS6x27NlmO+5TdPHepApBvLM4WnvhBFbs9puZa/cSd8flO9Lp4ENn7wgXOWC6R2G/clHFuBgNEcA6Txnnb3pdTEteA31c0WvBm3P6hApmEaLBxuZ0ETxg6FTqbAz2TFzIy2Pcqw3N5O6QD4zKdOaYzPFtTZBa08TSdZwuP0mCpD69FtyY3fta5VVQq0i3LUcc283nXjwUfHUqTRLTbtk25/NBoMzLRI3DX4IhbfzusPU2iabpGcAzodLacuUJqp0lIiXnQcCe+TqgzWz6IeQDOuotzkq+Zh6bYIy/3XJVHhWWNxvnWwKkfboEN9cjcDYEC0k6Sgu877lp37o4bpQ2fhACXFzwDcNOknXjZZ+tiq2sHLuFrTxk9ydwuOfIO7S5OsWHCLoNdh6DpjM0xPbppHmnTgnNIcA1x5/8AlU+HxD5BzNFtSZveYCTjaj8sZnFoN8pdrPPtQWmCptc8l78hE7wRz7E7tHaNJpJDs1iXWJ03RpKyFYEZQWOJNhJtJOpvfxTlLCEEtBkWBJ4wdNEEt+ODszWiXODmgA6ggxY2kA6rjGIpFjnNOrSWntBhdTxdMgANpgxPrt1aIuSTx5Ln3SWmzr3FhJBuf6t9+CCpC6/0Qc91FlVgfUfkaIL7Aix1jgeK5TgcLneBu3xrHJdC2fj30svVZw1oygFrRbdMG+/cg2W1Ma803Nq0bPa5riDJggjUD3rglVhaS02IMFdLr7bxLhlNSZsbAWWH21gHNJeTqd+vbZBF2U8iqwtIBDgRIny3rpeCxz3tkUyY1yyL7rDXtCxvRHEMHWNqNEFjgTbMAbS08RY9y3HRuKVMwc5N2HTMASJI0nsQXOFxJcPXs8RPlFwZ4KfhsWRIJLDwzSDx3m581GpwZJAaRfS/fyukVsVBYajJlpc6GyIFxB3wQPIoLPIYjMXciRYcZUahUOY5WunifrtSm02j1u8HeAbgTx5c0llEuu0zu56CzkDgxhbIAbqLEXaLzCSyu0+v1bcjovlOt5RV2OLRcctwPESob2OgetLSDpYTO/f4FBbPeyQW5pOtxIHKVIpdW4CXOY4fmuLTe1lUYemWgB0uk6Ta8WkmeH1dScRhSX+q4j1dJOkHXxQOV+rJjM1zo1EgmO1V9bDiDkeSTckGOyW+N063CvY6Q4m1gZnnviEmuAAHQGmb+tG7UEa8YKCsrUNxAduN8hjURG8Dio5oH9Q/5Yd5q06qqRq06mI9WYIvwBlMOdWGmQeU84zIM8KdoFi28xrEa+KqNo1HUwHsMSSYGnqgW96CCC22PjHVA0+za8AXgwPerxmHbUEkQQdR3i/gjQQPUsLlIDTE20UypTyQBe8379R3IIIG8S0hwBOaTAkadiRUqhroa0AAwI1uOKCCDP7bqvztBdIe0lwiAYJEa2XOsfRgxNvaiNJJQQQajoRshpa6q4yScoEWG/vV/iqTcsgQQYQQQVQp5jlnTer7DbFpVqWV4kH1efbKCCBWA6C4VntNLwSCLwR36kclpKOyKbGeo0NDQItu4IIIE4LEEuc03i30FLdRBZz1mB2R2WQQQR6/rOJP4ZZY6gQR2HVQ6Fc2HCR/pzFBBBOwxMi9ju7/ANk5V2e3ITz03XI+aJBBHbQyjLOhI07VMw7TZuY2YCD2RYhBBAp97OgwbHQ8jrqm8XQBsR+0HmgggoMZ6jZsYnloYhWFHDggXPlbssgg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 name="Immagine 4" descr="download.jpg"/>
          <p:cNvPicPr>
            <a:picLocks noChangeAspect="1"/>
          </p:cNvPicPr>
          <p:nvPr/>
        </p:nvPicPr>
        <p:blipFill>
          <a:blip r:embed="rId3" cstate="print"/>
          <a:stretch>
            <a:fillRect/>
          </a:stretch>
        </p:blipFill>
        <p:spPr>
          <a:xfrm>
            <a:off x="6660232" y="260648"/>
            <a:ext cx="2372212" cy="2469257"/>
          </a:xfrm>
          <a:prstGeom prst="rect">
            <a:avLst/>
          </a:prstGeom>
        </p:spPr>
      </p:pic>
      <p:pic>
        <p:nvPicPr>
          <p:cNvPr id="3076" name="Picture 4" descr="https://encrypted-tbn2.gstatic.com/images?q=tbn:ANd9GcQ03KhqcvygvpwGPili1xAyfagzrIegiEvdfzxKLBfSra9d6FHT"/>
          <p:cNvPicPr>
            <a:picLocks noChangeAspect="1" noChangeArrowheads="1"/>
          </p:cNvPicPr>
          <p:nvPr/>
        </p:nvPicPr>
        <p:blipFill>
          <a:blip r:embed="rId4" cstate="print"/>
          <a:srcRect/>
          <a:stretch>
            <a:fillRect/>
          </a:stretch>
        </p:blipFill>
        <p:spPr bwMode="auto">
          <a:xfrm>
            <a:off x="6660232" y="3212976"/>
            <a:ext cx="2349624" cy="23601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188640"/>
            <a:ext cx="5544616" cy="6480720"/>
          </a:xfrm>
        </p:spPr>
        <p:txBody>
          <a:bodyPr>
            <a:normAutofit/>
          </a:bodyPr>
          <a:lstStyle/>
          <a:p>
            <a:r>
              <a:rPr lang="it-IT" sz="2000" dirty="0"/>
              <a:t>In tempi recenti, il caso più eclatante di presunte doti </a:t>
            </a:r>
            <a:r>
              <a:rPr lang="it-IT" sz="2000" dirty="0" err="1"/>
              <a:t>psicocinetiche</a:t>
            </a:r>
            <a:r>
              <a:rPr lang="it-IT" sz="2000" dirty="0"/>
              <a:t> è sicuramente quello della medium russa Nina </a:t>
            </a:r>
            <a:r>
              <a:rPr lang="it-IT" sz="2000" dirty="0" err="1"/>
              <a:t>Kulagina</a:t>
            </a:r>
            <a:r>
              <a:rPr lang="it-IT" sz="2000" dirty="0"/>
              <a:t>. Fu studiata da vari scienziati ed uno dei più conosciuti esperimenti ebbe luogo proprio in un laboratorio di San Pietroburgo il 10 Marzo 1970. Secondo alcune fonti, Nina </a:t>
            </a:r>
            <a:r>
              <a:rPr lang="it-IT" sz="2000" dirty="0" err="1"/>
              <a:t>Kulagina</a:t>
            </a:r>
            <a:r>
              <a:rPr lang="it-IT" sz="2000" dirty="0"/>
              <a:t> sarebbe riuscita ad influenzare il battito cardiaco di una rana, rendendolo più rapido, poi più lento fino a fermarlo. I numerosi fenomeni da lei prodotti (spostamenti di svariati oggetti, anche protetti da schermature, levitazioni, separazione di tuorli dagli albumi, alterazioni indotte nel battito cardiaco di piccoli animali, ecc.) furono poi ampiamente documentati da fotografie e </a:t>
            </a:r>
            <a:r>
              <a:rPr lang="it-IT" sz="2000" dirty="0">
                <a:hlinkClick r:id="rId2"/>
              </a:rPr>
              <a:t>filmati </a:t>
            </a:r>
            <a:r>
              <a:rPr lang="it-IT" sz="2000" dirty="0" smtClean="0">
                <a:hlinkClick r:id="rId2"/>
              </a:rPr>
              <a:t>tuttora </a:t>
            </a:r>
            <a:r>
              <a:rPr lang="it-IT" sz="2000" dirty="0">
                <a:hlinkClick r:id="rId2"/>
              </a:rPr>
              <a:t>reperibili. </a:t>
            </a:r>
            <a:endParaRPr lang="it-IT" sz="2000" dirty="0" smtClean="0"/>
          </a:p>
          <a:p>
            <a:pPr>
              <a:buNone/>
            </a:pPr>
            <a:r>
              <a:rPr lang="it-IT" sz="2000" dirty="0" smtClean="0"/>
              <a:t>      Il </a:t>
            </a:r>
            <a:r>
              <a:rPr lang="it-IT" sz="2000" dirty="0"/>
              <a:t>mondo del cinema non è stato mica a guardare e Steven Spielberg nel 1982 ha prodotto uno dei film più fantastici nel viaggio nel mondo del soprannaturale:</a:t>
            </a:r>
            <a:r>
              <a:rPr lang="it-IT" sz="2000" i="1" dirty="0"/>
              <a:t>Poltergeist.</a:t>
            </a:r>
            <a:endParaRPr lang="it-IT" sz="2000" dirty="0"/>
          </a:p>
        </p:txBody>
      </p:sp>
      <p:sp>
        <p:nvSpPr>
          <p:cNvPr id="21506" name="AutoShape 2" descr="data:image/jpeg;base64,/9j/4AAQSkZJRgABAQAAAQABAAD/2wCEAAkGBxQTEhQUEhQWFRUXFxgXFBQYFxoXGBUVFhgXFxgUFRcYHCggGBwlHBcUITEhJSkrLi4uFx8zODMsNygtLisBCgoKDg0OGxAQGywkHyQsLCwsLCwsLCwsLCwsLCwsLCwsLCwsLCwsLCwsLCwsLCwsLCwsLCwsLCwsLCwsLCwsLP/AABEIAP8AxgMBEQACEQEDEQH/xAAcAAACAgMBAQAAAAAAAAAAAAACBAEDAAUGBwj/xABKEAACAQIDBAYECggFBAEFAAABAgMAEQQSIQUTMUEGIlFhcZEHMoHwFCNSU5OhscHR0jNCVHKSsuHiFSRzs/EWQ2KCwjRjg6K0/8QAGgEAAwEBAQEAAAAAAAAAAAAAAQIDBAAFBv/EADcRAAIBAgMFBwQCAgIBBQAAAAABAgMREiExBBNBUfAiMmFxgZGxocHR4RTxQlIjM9JicqKywv/aAAwDAQACEQMRAD8A8ejjr0FEzOQ7gsA0jBI1LseCqpYnnoBqaqoLiSlM3C9FcX+yz/RP+FMsHNE3N8mLTbPaM5ZEZG+SylT5GqqKehJzHcDsKaUXiidwOLBSRfsvwrnhjqwYpPREYvZUkRtLGyHkGUi/hca00bS0EcmtRgbAnyZ9xLky5s27bLltfNe1rW1vQxQva6uDFK17MzC7EmkXNHDI63tmVGYXHK4FFuKybQE5PRMvHRnFfs030T/hQx0/9l7ndv8A1fszB0bxN7fB5r6EjdtwN7Hh3HyNHHDmvcF5cn7MP/pnFfs830T/AIV2On/svdHdv/V+zA/6dxF8vweW9r23bXsdL2twuD5V2OHNfQF5aWfswj0axP7PN9E/4V2On/svdB7f+r9mIS4QqSGBBHEEWI8RTpIXGM4XYM8gzRwuy/KCGx8DwNJKUI5NoaLlLNJi2I2e8bZXRlb5LKQfI0VZq6Oc7ajZ6M4r9mm+if8AClxw5r3Q158n7MF+jmJAJOHmAAJJMTWAGpJ00FDFDmvc68lwfsyuXo/iFUu0EoUC5YxsAB2k24V14N2ug4pcmV4PYk0oJiidwOJVSQPE8K6WGOrOjJvTMCfYcyuqNC4dtFUobt+6La+yh2WrpobE1kwn6LYr9mm+if8ACkeDmvcdTlyfsxXE9F8SoLHDzAAEkmJwABqSTbQUjUXo0VVR8UzQywWqcoFozuLslSaKpj8I8a1RRnkzpehemJHH9FiP/wCeWmn3fb5RFvP3+DYbG2crw72Wadby7pVRc+uUNc3cdvAVV3TsktL5/wBGeTild+XWZvdlYHeNiMNinMiYfNIH4su6cB1RjqA63Fu3KeVJPsqM4ayy9/wKndyjLhd+2tvMUMW/UzYiRo4lbdxRxrcA2vkjQkBVUWuSb6jiTVLYHhgrvVt/clixLFJ5aK32zGsNhxE0cTuZcJiACLi2W5KZwpvkkRgb2425g0r7ScrWkuvZhTwtJu8X/Xo0zYT4Nkxzxknq4ZkI5XGBy0iknSUvH/8AQXBqo4Pgrf8AwEcLHE8EMTSyRsjyeqmYNvCltcwtbLTyxKbkknpx5AVnCKbaavwvrbxBg2Id5iEed1WHNdgCS2Vwmi5hbjfjRdVYYtR1/AFSzknLS/0duZtNoMpwKJE7tu5UUuRlJuJ34XPyqlC+9bktV+Ck0t0kno/L/ZmRdGFKod9KcyKxymOwLAEr1pQdCbcOVc9ozasvr+ArZrpO7+n5Gtp4XJhHiG8ugi6zZbsGkmcEZWIt1u2khK9RSyzv8IeULU3HPK2vm+QnD0YuiHezhnj3mbId0ujHKz5tOHG3OndezeS1t4+wi2e9s3mr6Ze4eBwizYffYgbw4djYtxkUr1YnPFgHKexiKEpYZ4YZX+nj7BjDFDHPPD9fB+v0E32ZvgsuJlkzSEiNEQMQqmxOW4CqDcADsNOqmDswSy1uI6eLtVG89LK/SNnH0cmCPHN1447PBKSCVKkaLc5grLfqngQKk68Lpxybya65FP487NSzSzT6zzXAQm2PvsZig0rIA8jAAi7HeWyjMyjgSePKqKphpxaXL4EdLFUlnxfz4tDOG2IsBaXNM+VJLreIizIyXOWUmwzdlI6uPs5arn+A7rAnLPR8uX/uM+CZsfilZiFaKRTroAUUX+2je1KLXNfIWr1pLwfwJT4BZsTLHM5jjiLLDECEXqtlCAt1VNrkk8T406k4QTirt6sXDim1J2SvZeXnkbbZeyTg5Lyyq2FILpdgWDhcylALjOD1TY6gmozqKquyu119CsabpS7TWHhz9PHhkcntDY6iEyxTyOBIEKshS11ZrjrG/q1qjK8sLVsr9ZGdrDHEnfO2luF+bMbDx4RryTyu7QN8WI+rfEQEAZi/LeDW3Kkd56LK/Pk/IpdLLjblzXn4nD4mOhNGmnI1sqVmkjVFl0R8apFiSOj6Ht/mP/xT/wCxJVJZx9vkjLr2Nv0fZkgMnwmSBDJkypmOZgt7kKw5G1Vk03bCn5mZ3Svia8jb7DxcK7yCIs7TxvGZXAXUqSiItza7hbkns4cxUjJ2lLg1kiUGleK4pq7+nuxXDES4YQhlWSOVnAdggZXVVNmYgAgoNCedPLszxcGiSzhh4p35ajbAO2Fw6sGKXzspuoLvmax5hVA14aGkTspTfEZq+Gms/wBu/wBEbfaOMRtpSuWCh42sSbDr4bKtz4kVKEWqCXL/AMi05p15S5/eJr8Jspsy5XiYg5rCRSbLqbC/YDTyqK2j9hVDxXuht5hvdoeD/wC+lLh7MPT4HxLFU9f/ALIUjlHwR/8AXT/bkprf8no/lC37HqvhmyjwuHyrYhrqpYmdU6xALDKV0sbipOU7v8Mqowsv/JL7DO03/wAu5sAloETK4e4TeDUjnSwXbXr4chpPsvlktb6XEUwSEIm9fO8edVt1OBIW+bu7Ko5NNuysn6iKKdlfNq/h8jWCnEmCdALMAVAH65UpLf8AesrjvyiklHDVT65BjJSpW64P3yM2RikIiIcKUjliYZgrDPnKyLmIB9ftvpXVItXVtWn+g05J2d9E173s+HMjZmNPwlkWZ5UCSAMSbN8W3Ik866cFgTw2eXydGfaaxNqz+BWVYnxWJ3ptZnKjOEzNn4ZiDbQk+ynWKNOOHw8eArwucsXjxtxLoYYwJBCELvGyf/UI2h1NlCi5stK3JtYtE+TFtGzUbXaa7yChZXx86MbBkdSewMqi9c01Si0NeMqsk3qn8ICSfDzh1ZXaZLLcskbuB1Tr6rMLDiLmuSnDPKz9UDFCd1ZuS8k39m14iuCKx4gwB88UineKbEDqFutYkZkIvcdlPK8oY7ZrTrxFjaM8F8nr7e10a4zj4E/+un+29Vw/8q8vuiTn/wAXqvhms6YzAyr/AKMH+yldTyh6v5H1nfwXwjksQ1JNmqCNdLWeRqiBGfe9cmM0bTY20NzIHK5hZlK5rXDqyHXloxqlyM43NhitqoYhFFGUUOXN5M5JIC/JFhpVIvO5Ddi0WLIsQbEd9VUxHSTNq22kk1mjJbm6NkLHtYFSCe8AXoJtaMm6QZ22FUrCmQMLMxbM7D5OawAHgBfneu1d5Zg3TtYum23E5DPExbKqkiWwOVQt7ZTbhXLEsk/p+wbm+vzyVuQeF29FG2aOJg1iATLcDMCOGUX40HeWTf0OVK2a18/0FiOkaESlIirSizEvcC7BjYW7RXJPK708DnT1y18fG/IpwW21WNo5ELqWDCz5SCAR2HkaMs3dA3eVmWf4vh/mW+mP5a7tc/p+zt0uX1/Qyek6bvdbo7vQ23hzXBJvmt39lLgeLFfPyGw9nDbLzF5OkfxsciLlEYVVUsTcLfie+5plFYWnxBhd01wCbpEqoVijKHOrht4WKst+Gg5GhhzvJ39AKFlZZcdSl9tRObyRENzMb5Ae8qVYA+FqKusk/fpHOlf9ZfZl8fSdEsUgCsFZQQ54NcXYH1jqdb9lK4t6v6DKm+C5/UpxG3YXZnaFrsSTaXS5Nzbq0ViSsn9P2B0bu7X1/RGH29FG2ZIWDAGxMlxqCL2y68a6TbVm/oFUbO6+f0TP0mUl3EZEjqVLZ7gZhYkLb76FtFfJB3V23zFpNvJJrMhL83RshbvYFSCe8Ad96Klh0ZzoXzYEm3lVWWFMmYWZ2bM5HNQbAKPAX76DlndsKoFWF26ixtHIhdSwcWfKQQCOw9tBzzuh9wIbY2uJZMwXKMqqFvewRQoueegpMdisKNjVyTX/AOam5l1AXd6k2VSKlfwpVIdotSTwp1IRxLRN4U+ITASJ/CjjBgDE/hRxgwBrP4UVMVwDXEeFFTFcDDN4V2M7ASJ/CjjOwGDEV2M7ASJ/CjjBgCWfwrlMGAgz12M7ACcRXYxsAJxFLjDuwd/QxhwEb+uxnYDDPXYzsADT0rmOoAHEUuMKgAZ/ClxjKBW01K5jKBUZaRzHwkbyuxHYQS9LiGsCGoYg2CD0ykK0Fno4gWJD0bnWDD02IWwQejcFghJRTA4h7yjiFwkbyuxBwkbyuudhCElG4MIWeuuCxIeuuCwJauuGwLPQbGSAL0rYcIO8oYg4SC9C4bA56Fw2IL0LhsAXoXDYAtSNjWIvQuGxl6FzrEXrrnGUAkg0yAGtMhWFTAMrjgwaZC2CBpgGE0GcQK5BZNcAke2igFgphWEKIDLVxxBWgFMqakY6KyKAxBFA4GlCRXBINKEA0rCRQCZQzOIrsziaJxIooBaoqiFYVqYUkCicTlrrAuEopkBhFKNgXJKV1jrkZa6x1ywJRsLckLRsC4YQjlTWFbRIFccCVoBuVutK0MmV5aWw9wCKQINq4JGWhYNwSKVoKYBFK0MRQCRSnEUDibUxwQHhTIBansqqEZbkprCXJVKZIDZZkprC3MVPCuSObLBH4U2EW4YXwo2FuAU7KWw1yyOPwp0hZSLREKbCJiYeTSja4twBHQwjYiuSOllEaMivdUuEbECYqXCNiAMVDCNiIMfhQwnYgDHS4RsRWy0rQyYBWlaGuAR4Utg3BIpWggmlCGBToBdDCW9UX9lVhCUtETlJLUcjwB5kD2XrVHZZcWRdZcC8YTv+r+tV/j+JPeBfBe/6qP8AH8foDeGfB/e1Dc+J2Mnde9jR3S5gxA5Lf8UuC3ENwgvcfKjgOMC9x8jXYEAuQdx8jVFBcxGWgX5fUafdrmITl7vqNdu1zBcFk97Gg6S5hTBcd3/6mg6a6QyK/YfI0mBdIYEr3H+E0N2ukFAMh7D/AAmldNdIZNdMAwnsP8Jpd11YZSXTB+Dt2H+E0Ny+kHGumCcIew/wmhuerB3i6ZBwR7/4TQ3Hj9A71dMpfCHv/hNTlR6sOqi6ZQ8JH/FRlBoopJlBFSaHLAKcUYigJF86juJN/qWqxi2smTlKz0fXqWfBT85H5t+WjhlzXv8AoGNcn16hDDH5yPzb8lMlLmuvQGNcn16li4U/Oxebfko9oF1yfXqWLhD89D/E/wCSm7QLx5MMYE/PQ/xP+Sj2zrxM/wAPPz0P8bfkoWmG8ekENnH56D6RvyUbSBePSCGyj8/B9IfyUUpBvHpBDZZ+fg+kP5KNpA7JauySf+/B9Ify06UuQt4hf4Mfn8P9L/bXWlyYLxIGxW+fw30v9tC0uQbxBbYrftGG+l/tpWpcgqUekR/gR/aML9MfyUMMhsUekGOjzftOE+mP5K7DLkDHHpEN0eb9pwn0x/JQcJ8g449Ij/p1v2nC/Sn8ldgnyO3kOkXRdEJmF0lgYciruRpodRH20uGQN7BATdE51Fy8YHM3ksO8kx12CTO30BH/AAc/tGH+kP5aG7n0xt5Hk/YE7JP7Rh/pG/JQwT8PcO8jyfsQdjn5/D/SH8tB0p9M7ex5P2NXiI8rFbhrc1NwfA1CSs7Fou6uSBTJCl8Y0q0VkI3mTamscARSNBJFFAZcsdUUBHILdCjgQMTI3Irt2jsRm5Fdu0diI3QoYEHEydyKO7QMbCENMoIGIndV2AGIjciu3aDjIMAobtHYyPg4obpBxkbkV27OxmbqhgDiK5UtSzikhou5tsAF3aXKAm+jOqn1mH6xFbaFSMacU3z+THVUnUdk/bwRZIq9bWM6aZZEYnQ30Unhaqb2MrpMCjJWun7HOkivHuj0QlFFK4A8lUwguVyJrUpLMZMwCuSOLkGn9atFdkR6kN761zOKzSMYJRRSAx947W8B9lbHDNLyM6le50UfR2IMVMkjFSQ2WNQARe9iZOGh1IFMqeV8vczT2qMXbMeh6KREX+Pt35B+NBxty+oP5V9E/oNxdCYyeEvf11HkRGaVtLl9fyMq03/j9f0Or6PYTymGhteRL3t2bvhSbyK5fX8lMU3w+v6HYfRlEeG+/iX8lL/IS4Lr1DhmxgeiQf8A3O7rr9fVofy48l16h3VQqf0WqvES8rEMtu+9kNN/Ki+XXqDdzRrMR6PMt/X04glR92g4VRV4PgSaqoofoIAdc1u5lOv8NHewBiqITfoYeV/MX4ka+Rp8UBN7U5GsxfR/IP1r628RpTqEWBbU1qjXY3ZqqmZXJIIBUqF4g6ghjfh3cRSTpWL062I1WKTqjxPPwrLVj2V6mmnLtAYpLrCNNVPE2H6RuJPCp1I3jBeD+R4O0pvx+yIwMWWWxt6rnQ3/AFCaWjHDVS8H8M6rK9O65r5EQaypl2MRitEEJIaRK0xiRbF5+JrPU7zKR0AFBDMYQaVeK7JN6gNSMZFZpQll6ZANpiFsV/dH2V6LXaj6GKLvF+bPVsHsa8snI5nJJ9UAMxJJ7hbTu84Sq9lehkjRcpv1+TpkwccKwMUDpiJUhUq1haVXYSC1wy9Uaace6srk5XXJX9jdGnGCXjkbHAQJKJd2CBFM8BJsbsgUkgDlckeypybja/FXKxinpwdjYYfZwPHn3c+dqm5jKJzu2fSRhMJO0AR2CXV2SwtIDYoAbX4amrw2Sc44m0riSrqLslcb2F0iwuLjeXeSplNrPJZiAdCFBsBqOHbztS1KM6bSsmCFSEr3uvUdxO3sNh3jV53+MOVcxzKdQNbjTW2t+fhSKlOabS0HdWEXZs3RVJFDplYHUEVFNp2ZV2eaFsRs9DxA7OHL3++nUmI4o0uKwCoUBIDSMUiQg9dlVnKi3Dqq2p+2qqTfpqTdNHPbX2IrZgSpZTlYC5KvlDZW7CVZSe4itNOtYyVdnueedI8CI0YWt10tcWNrSf08q2qWJdeBCjeM2mcliR1B4n7BWeouwvNnoQfa9hfFrdYtQOof52rNUWUfL7spTdnLz+yAwCWe9x6r8P3GpKKtUXk/hjVneHqvlCaHXlWeDzLvQaj9nlWmJJjSCtMURYpiR1jWWr3mVhoCtckFjMfCtEO6TeoElJIZFJqQ4VMA32OHWT9xf5RXprWJ5tLuvzfye7wYmOCVpHcqM5DMULIOOsh/UXT1rWHM15TTlFJI0wspNnNbT25DhmiwpdZI4cXHiIJI2VkXDsHJiOUkjKWkUAX0t21ohSlO89G0078+YlSoo9nXNNfg6bo7jN1gInWzSYnEMV0LhXxEpN3sQdFsD2VnrRvVaekV8IrCdqafFs6nbOOXDwTTW0iRnt2kDQe02FZqcXOSjzNEnhTfI+UtoYxndnY3ZiWJ7STcnzNerUlbQzQjzLMLjythc1SFaysyU6Ck7jeJ2g7BczE5dFub2F/61VytoTjSR7R6E9rmXDSQt/2mBX92TMbeYNeXt8LSU1xNeyvWHI7jbOJ3MTSWHVKXuCQAzqpOmugJNZKaxOxebwq5p+k82XF4I2GSNcTO57khyi3O/Xq1FXhPm7L6kqztOPq/oavASHcRxIqvjMSTiZhdikKzHMZJbahQoRVXQsVAHAkUl3m/8VkvG3L5YsU8NuLz9zk/Sph1WIZeG9UDnoEktretOySbefL8EKsbPI8mxfqL4tVKvcXqPT7z9BfFLcRfuH+dqyV+7Hy+5anrLz+yK9nj4z/0k/kNJQf/ACej+Bq3c9V8iacajDUs9BuGtcERkNoa0xIsRxR6x9+VYq3fZop91GLRQGNIOrWmPdJPUqmakmx4ooqBQK/jTXAb7GnVP3F/lFeov8TzaWj838n0BhV+MJBN1Ym3YMxHPiOX/NeO9DXFZnBelXowsJTFQJljc5ZVUWVJOTADgGF+647627HWcrwlw08v0TrQS7S4jfog2bO8yzHMMPFmy3NlaVhl6o52114UNvqRUcPF/AuzU7zxcEdb6XsXu9mygabxkT685+paybFG9W/JM07Q7Rtzf7Pm6R+Hs+6tDeZyWoIauvkdYvEvVPcR9QFVx5CYcz1r0C4j/MTp8qIH+Fh+apbdnST8RaDtVa8D1XpfAz4HEqgJcxPlA4lrEgDvvXn0GlVi3zNdaN6bR8+bS25iMSV3sjuyrkXw0FrDiTp4178KUILsqx40m5Zyd+R7F0S2bi4cMQVjiZ+uzy3llZmAHXVCgWwFgMxsLDlXkV505Tus/LJfc9GlGpGFnZHK+lZf8uDxImQE8LkRyXIAJtci/HnWjY+96P5RKt9zyDGj4tfFvuq9buINLvv0F52tu/8AT/8AmeystbSPl9ykM8Xn9irCH4zvyy34/JbtqVL/ALPSXwx6vc9Y/KFEFTgizHYPbW2mQmNqtaVEg2a/FjrHj7isFZdtmmn3UYooo5jKDqj21oj3Sb1F5KjNlYlQqS1HMeiwI3+L/U/01/lFerH/ABPNp6S838n0VgReQ8Tc66jge7xNeLLQ2R1OU9LG1JI0WEFQGOiWF3RV4kMCNGB4G9atihFtyIbU33eBv/RttoYjCi5XOhylAmQhRaxsNGvxuO21Q2unhn4Mts87xs9RT00rm2eP/GVD5hx99HYcqj8mdtOaj5/k+cZTY1Sbsysc0TyHeKPAHEINpbtP26Cinl5gsezegXBnfTyW0yZfaWB+wV23O1NLxI7PnVb5I9I6adIlweHZ8yiQ6RqwzZmJ+SCDbvrFs1Heztw4mjaK27jlrwOC9HuGinxrTzRx7z1kCxsqhgb57AlAeeut7WrftblCngi3bzMWyyU54pHqsgry0eizyz0vL/l1vf8ATjiLaZJLH7fKvS2LvPy/Bir/AHPG8d+jTxb7q01u4haXffoJY0gbq/yOGvyz2VjrW7Hl9zRSv2vP7IrwTDeEi3qycL/Ib5RqdK28y5PnyfMaqng9V8oWTjSQKsew4rbTRnmOqK1ogzX4sdY+/KvPrd9min3UABQQzGI/VrRHuk3qLS8azz1LRKgalfMexjn766TAjoMYf0f+mv8AKK9eP+J5lPSXm/k+jtkm76AWv2i/Z56X/wCK8aehthmzzz0q7GmOKkkksY8itC2S/VGjxXvoQbt35uVbtjnB01Fa8fyZdpUoTxCXo826cCzJNlCMMxURM0lrC12VupcAEAg875ebV6LqJW/AKdaMGbPpx0ygxmCkSNJBYo2Z8ot1/UsCdbKx9nfolHZ5Up4peI868aisjx6eC/AUZ08WhWE7ALAQbHuro0nezGc080W4XDEt3U9Ol2rsSpUSie+ei9osNhWZ2VbgOxJtYaAkjjYHieArLtqlOdkhdkkoxcm9Tz/0kdKI8ZiQY1G7Xq5ioDPyJD3N10BA6vPStWz03RhaXHr3J1HvJOS68zpPRFg4pJi4jUsmuYlleI9a2RgLSo2nVa1rcDxqe3Tko2vr9fwHZY3lzPX3Gmtq8pHoNHk3pbP+XUWt8cOfHqy8u2vT2PvPy/Bir8PP8nj2OPxaeLfdV677C9QUu+/Q2eAZFjT4yVSV1yqLcTz3ov5Cnpxbgsl7/onNrG8yNoTgxuN7KbqdGXQm2l/jTbxsaNSLUW7LTrgGn3kcrGteVBHotjuGFa6RCY8lbYmZmvxfrH35V59bvs00+6ioGlQ4xH6vnV49wm+8US2qE7FI3FSazNoqY5rpM5G9xT/o/wDTX+UV66ecPJHnQjlLzZ9D7Kn62jC3Idh5k9muvhXmzWReLzN1tfBjFQGMuY2I6ki8UYcDrxHd9hsajBunLEsys0pxszwHbcOL2ZKySi17lTxV73G8Vuft4V6u9jKGNZr48DDubywvJmqm21JNEEY6ZyQoAAFxqdB3HzPbTQkpK9tcjt1gl4JC+FkBvbt/p91VpyTvYFSLVrlrR9Y+z7apYRS7Jaqhb+NcK25G725thd1BHY3VWu4JGUMSuW3h9tRjHDJt6AjFziraoY6EdD3x8uoIgU9aQWFu4f8Al9lJtFeNJXevAtThKo8McubPfdj7Kiw0QihUKo49rH5RPM14lSpKpLFI9KnTjTjhiWYmUAGuijmzxv0oTXQAW0kHYf1ZAAT7D5mvW2Ra+X4PPqvtHleP9RPFvupq/cXqUo99+g9B+jj/AHR99aaPcXkZ59+XmV4g9RvA/ZXVe5LyY0O8jn0OteLHU9NjeHPhWukyM0PRmtsWZmIYr1z78qwVu+zRT7qKQ1ImUsMxt1avF9gk12hedqz1GVghRjWRssQTXNnI3eOa26/00+wV6zlZ0/JGCkrqfmz2fZu1QGPLrWJuOGg4VOVK6RnjVtJ+Z1+A2tyOvZy0rJKBsjO5qvScIp9mYgsBmiXOjHiCCNB2X4e2moXjPwdwztJLwaPnTDSaedWozDOJds2Wze/aars87SsJXjeI/HiQWPvwrWqicmjNKm1FGTYnS/eK6VRJXOjTzsbfZ2HbEmOJMuYtbrEAAcb69l7+yjKaUXJmdQtPzPpHY+Cjw0SQxABUAHiebHvNfP1JSqSxS4nsQjGEcMRppx20qiM5Gm2jjiLgfXzv92hq0YkZSPJvSHPmTjezrew0Byyd9ensyt7fgwyd5deJ5vtFuon/ALfdXbS+zH1L0F2n6DsJ+LT90VppdxeRnl35eZVOeo3gfsrqvcl5MeHeRzwbWvETzPTtkOwNWymyE0PIa2x0MzQhivWPvyrDV77NEO6hYGooqMRt1R7atF9kRrMUlNZKjLRKagORQONlj5f0fcij6hW6rUs4PkkZaMe95s6XDdLVJLNEwc+sUlyg9pylGtfjx49laqddNW+37RlqbGm73N/gumMY4ibssWV7Du9UX77VR08Wlvj8klSceLL+kvS5JsBPBHvMzKCcyqAQGUsAQ55i/CpvZ3G8stH8eRWE80nzR5bhTxHv3/dWKi3mjfMuhBBY9xt7+2rQTTbJyaaSLhz/APUfdVb6+gn7CiQlWHtHs4/V9ldFOUXEEmlJM7HoHFfG4ZT+tIgPeGYgj2gW8L1oq9mlLyMl8VSPmej7Q6fwLLIFka2ZhbITaxsbcraVjhsk3FZF5V1idma2b0ix62eXuIj1+txVFsb8Pf8ARN13w6+pp8V05Q85Dx/VVb8OJLN38qrHZ7cuvYRyk+v7OV6SdIFmXKqMt2zMzNmJsCANAB+s1F9hajUqed318HMYmW6KOwn67VlqzvFLzNdONpN+RtYT8Wn7or0aP/XHyMU+/LzBxHqN+6fsrqvcl5MMO8jm+deEtT1eA1C9aqciUkPxGtsGZpIUxPrGstXvstDuoVF+ys+ZUaiXqe01ogrwJSfaFp1rPViVgxY1lZUigcbCLFR5QGVibC5uOXId1bYVqSjaUW2ZpU54rpotTFwfNt5j8aqtoof6P6fkR0q3+yLBjYuSP5/1p1tNLhF9eoNzU4tDWHxSngGHjbnpWqnWUtEyM6TWrRrkTdP8YpKG4uO0Hl3gjhXn23FTtq65mpy3sOw8zariIX04W4E8W1/qK3qrSnkY3TrRzLTgUbVWFh56Xb7rUzpRloLvpxyaIlw2RtLdqnkff7zRwWd0cqmKNmdD0TxggxKTlS2QNu0+VIwyIvmw4dtdWhjg0ThPDJGk2nNlkkBUizsCtwbWY6X527aONRih402xFtox80J9v91RltEOKZVUJ8GuvQkbQh+Q3kp+1qC2inyfXqDcVea+v4AmxsRHqP5KPsNCW0UmtH9PyNGjVXFfU1s7A+rmt32+41hqSi+7f1NUE1rY3uHtu0vm9QeqA32sK9Sm2qcbK+RgavOWfEqxbDK2XP6p9ZQv8rNyoVJN05XVsh4K00c4eNeI9T0i6Gr02JI2cNejTMkiidDmOlQqJ4mUg1YhWophaCsSNDXWm1kwXS1Kmw5PuPwqUqMnx69h94kVPhPHz/pUZbNbr9DqqVthx3+f9KR0bdfoZTA3VLuw4iClDCdclTTRdjmbPZb9db8BqfBdT9lb9nlnYy7Quy7BRSbyRh/236zdisRxroSVSrKOsXn5MWUXTpp/5LLzRTNgZEJOhHIjW/hU5bNUg7opCvTmi/DtZddDyHhfh31opXUMyc1eWRsIcKWF8xy2ueXjWjA3xM06qjlbM3vRF0OLhJtkiOcXJ6zqLoL8zcAgc+FLVvgaQi7LTlq/scvjlJJJ43JOvM8eVLXg+BppSRrmh97/ANK89031/RqUiVg97/0rlTfX9Acwxhve/wDbTqi+v6BvOumYcGfc/wBtc9nl1/R29XX9jSSuAAMtgLDjw8q0RlVSUVYi4QbuSzOQQQtiLcf6UW60k07ASgncTOzz7t/bWb+JLp/ovv11/YS4I+7f20Vs00/3+jnWXX9jMcLDs8/7a0RhVXX6IucX1+yXPbxp34gQjespoJ+EEaA/UPwrt7KOSZ2BPUpbHvyOngKhLa6nB/QfcwA+Hv2jyH4VP+XV5/RB3MORBxrnmPIfhQ/k1Hx+iDuoLgR8Kbt+oV2/nzO3cSDOx5/UKDqyfEKggGcmkcmwpGx2ZEMjs1zpaw00vc+zS1btkgnCUpdLiZq8nijFDOQy6wlSAL7o2UrprYcDVv8AsV6TVuWliV1T/wCxPz1uFg8XJexXTnc2+3jxqlKrVbtKIKtKm1dM26CNhe127AOPvetfiYW6kcuArindjly2Ts7fG1JLE5WtkXpxhFYr5nRdH8d8FBZFu8gZL20QNYEg/KsefDSlnTU8n5kHUeJyXKxyXSDEsk8qiwAdxa1/1jWSvtEouyPQ2ejFwVzVnHt3eQrK9qn0jRuYkDHv2jyFBbVPw9g7mAQ2jJ2jyFMtrq817C7iAa7Rk7R5U62ur4ewHQphLtCTtXyp1tVXw9gOhDxJOPftHlR/lVPAG4gR8Pfu8qH8qr4ewdxAwY5+0eVctpq9I7cwGI8U3aPIVojWmyTpxCZrm9c3xAlYXVKkotlWxfEjW1Z6qzsUhpcWKHsPlWeUGVTAIqbiEilCTRATROINA46jY4W6KeDILX4HtBr3qFlCKXJHk7Tis2uDCxeBiQ5o1bMOatl+o1z2eCeOKz8MgU61SStNq3irgqkc36RWVvlAEX7+yg4Rrd5NP1QW50e400UNsdw3UmNuV6k9lqJ9io/Uotqg12oDuFwcyatKthzsbn8avTjVXfkn6GepWpSyjFnfdDMM7sXky7g/pEPBha19PU4g35EA8qntEklZa8BKFO78OJy/pV6J/BsRniucPKM0T8esAM6MflA3Pge41ld60L/5LX8np00qeS04Hn7JWJwaNCYOWhgY1yyOOqxpiORcsJqqpsRyLBCaoqbQuJGbuuwHYjBFXbtnYiRDR3bBiLY1tVIqwsmXGqMmAFoWGuYRRaOTCCijZAuAy91JJeAyYpiI+7yrLVh4FoS8RMisbVixlA423R7YpxLML5VQZnNidNdB32BtWnZ6KqamevW3S0LdsFsO5hKnqkFL6FfZ39laa9fdWjFeKJUIbxY35MoXbBb1lv4G31UIbfJ6xG/ipd1li40c96O4W+3S9UW0JvNSXsK6L/8ASXx4wA2zMfFR9dqtGsk7Xb9CcqV87L3G4MYDxuT3g/XVo1EyM6TNjH0iym9nPC5AA0A5fjSTlHkyUdllfVHZbI2420MJPhxhWkAQt+kUEMBdGiU/rg30HHUHjWVxjCSqJ26+DVHElgebPK8RKFYhk1BsQRqCORHnT1KsYyziVjBtZMyF0PIeFjRpypy1SBKM0NJEncPZWlQg9ERcpm+i6KSFYGAW89zEgWRmKg2DNkQqgOtrkaAnQCpupTTatp5fkKU3xNftLZbwPu5oyjWvY2NweDKQSGHHUEiqwcJq8RW5LUqXCE6BGN+FlNG0RcbWrHYOjUpsSojB/WkYLbvK3zeQNTvT4Zh3nNm/j9Hu8R9zNndVzBTGUV7i4CyE299bVB14q2JDxvK9hDaXRBcPGDNMiyHWw9XloCRdz4U8Jxm8lkJOcou2pys8eUkH6uB766asVhLErgLH40VFsZyLFwxp1S5iOoi1MLTqmhHUD+BE1zhcG+SFpltcEG/da/iL1KfKxWLvmmISYUn/AIsaxToNmmNRIqiwDE24d54VKOyScrDSrRSudL0InTD4hhJYlwEX1uLGwItp435VopUt3eDebt9zLtDc0pJZK4XS7Yrb17sCwOltbjlwqtagq0VJakdmr7p4Gc+jAevEb8yPu7KhFxXfp5mxpvuyG1hWQHIbHh3eBHhzrTgjUi8JFzcH2hXB4Ql2DaAGx04nsv4fbWWhSk6jUsrFqlVKCcc7jM2IjQ2VS5Hfp5mtEqtKDsld9cSMYVJq7dkYMU79XJlU8bV0as6mWGyDu4Qzvdno/ov2WUxCslvVJcZuCf8AkvE3bLYdx7K7acMaeFGelOVSrfkI9NujpbGYiQBQjOSD8WnHVlsthcG+vE89SaNHA4JS1sGpVlCTsbDZHozw74R5XmdpQR1YSr7pSoYF1Pr6MpsCNOBNQlUUZqMY5eN8y8ZScMT+gsuIwGy4wfi8biyxOt8kC36hykaMRYketc2uLXLtym7Psx+r69grNdnN/QXi6U/CXMjymGXLYOozoy8QroxOl9Ba1u3lVlTSjaOaMssSleYezOnMyKY5hnK/o2BIFuaOBxB7eR7eXS2ZN3WQyk1FW+p1myenQcHdYVHfLbd/Fi5HGx4keznWeeyW70vkZbQ1lhOO2z0lYu3xSYaQHXdjdkdqvbXXTy53rXClFLW68SDUpO9reWRqMV01m+cKkWAINjoLfWKm5UYlo0JvNtmmxO1XnuGZiNSSxv5dlBVVPsxVkUVFU+1xKmf20zYUhiKO1aIxsSlK40ie/CmJOQykYriLk0XboWtp3i/OgJid7gfB1PMAC2p+8iiMpyQvJApbhw7KFrlVOSRVIo9/qo2Hi2aHaCuj5w3g19RyrydqjOnPGn6noUXGcMNvQ6rZ20YpoEUm0q6Fjrm7QbctRqfvrbQq41dP0PNr0ZU28shXFrl9bh28R9VXk0lmdTd9BSKJScy+08LipxjBvFEtKUksLBeSN8wU3JI4dwGt/qvS4qdS8U8/AZRnCzZTh0RTrbTtpKcacHYebnJG92eU4tovNgAbaHgOfZ7a0t5XRgmm5WubDH9Ovg8McOz2CuQTM4UEtcAAZ+OYa8Bz7q86rKLln2nw8DdQpSUc+yvkT2Rj1upeMubfGAkG/PVTx1sdfrreryjyMlSGGV7kmVlkaWORsPKDdXQlSOWXU8PE10oKUbPQ6nVcbWVxPZG3Ei2pv9pKMUtyzEZSGJAyyZdFbQcDbXwrzJycZOm3bk+tD049qClFeaO52ps7YeMl364+OC46ybtY9T3EAA8tBr38aeMqsVbCn43uJhvxfsec9IZY8NO8UEgmjW2WQWGYMA3AaAgm3P7qrPat2rWzFhRx5timG2+wy9oCr2ABeAt2UtPbY2s0dU2NO53OB6SYXEQsNoMkjKAkSL+ksbksJD6oGnA2vy0p3a//ABtZ655EcM45tN8jgNq4dI5SEOdDqrG1yOxrG1/CoVYKErmqlNzjyKDiCdLADuoOq2rWsOoLUkNRuwWN5GQNa9Q8+V3kXCUe/wBlETCy1JB26864RxfIskIPO3lf2a+FcJFW4ANLYjrWPaOBrhlHLJAPKDqTrXDKLWiF+Ive3vxPZQZXR2sJ40DKbsD5VCvZwd2XpPtZI0RNjobd4rxXk8jfqsy2PGSLwdvO/wBtPGvUjpJiSpQlqkRLinb1mY+3TyoSrTl3pMMacY6IrRyNQSPDSkjJxzTsO0nqXfDX+VfvIBPmRVv5NXi/oie6hyAkxLt6zMR2cvKklVnPvNjRpxjohrZSAtr3W0H1GtWxxTlmR2iTSyOjhawsLWvqfx7q9Y8ySu7iMmyVdjdyvjrWaps0Zu92aI7S4rJXNVtDZpjJswdeTDs5X0rBW2WUM9UbKW0Ka5MTUVBIs2SUo4LguYI65QsdiLQnfVMItwlXt1p0uYrY3HAtuH11ojSja9iTmy0YYcr1TcrgT3j4l7sOZ9+NXbS1ESZJcdp007KF1Y5JktMPfWmc4iqDIeUX4nwvQckmFRZAmv21yncOGxm94ixrsS0sdhetwZJx8n7fspJVFyCoPma+dr1iqSuaYKwoyVllAsmAVpHENwbUtgmV1jjK6wSQKKTBcvhYg1em3F3JySaNnDjRbs8K9CG0KxllRZacaCdff2VTfxvmIqLtkWHFA87jv/5plUi+Iu7aKJokbW49mlTnThLO48ZSjlYpOFXkak6MeDKKo+RK4YUY0VfMDqMlsJRdA5VSlogKk4JDqVwluOFMrrQDsy0TWHrGnx2WomDwLM6jmapiguILSZO9HdamxoXCzN6o99K7HFHYZMMYxOddv4A3UgHxa8qDrx4BVJ8SlsX3VN17FFSK2m7am6l9RlDkLlqi3dFLFTCpPMdAFaRxY1zMlDAdcgp3UHA65mWuwnXMAopHXCFMAy9ccGHplIFggxp8TBYsEtOpiYQlkoqQHEsV6dSvkK0GrkU6k0K0mCz+9qVyXEKRUze/Cpt3HSJMlFzRyiEIRzp1TVrsDk+BUfHwqQ5aqdvDs++qqOeegjZLlF5eFGW7iBY5AmZeNqXeQ1sHBIfwO10TdncRvkSVGzqjbwyFyrsHQgFMy24+pbQGpNqSefX7Kp2Ktj7QjhctJAk4KgZX0AO8Ry66EBrKyjS3X1BF1ImsSyyBF2ZfFteIQRxHCQsyOrGY6PIBI7tHIQNVYMi9oCcdbBZRzunqMpcBiPpBAJXdsBC6OqLuyQuXLcO4KRqFZkZxdVAByNYldZ4HbUbEhDEbURoDH8HiWQymTfKApCm53QULouosL2FqOHDK6BdNBwbYjXDNCcJC0hDAYk+uoJuultSA0ovzvH82Lq1ne4U8g225DngYYKEbq5ZQbiZt1GimUEEGzoXy2sc5FtSSLOzz1DcTn2mpSdEhjQSyh0JCO0KjNeJJCmbKbpwItk7zQw53Z1wsJtONIDE2Gjd94H3p9bKCpMegvlIUjRh6xoOLbucmN/45BvpJDg0ZXQoIyUUJc6um7hUBraBrXHG5NDA7WDcpwu2YljwyNhImMMqSSObZp1V5GMUhKnqkOq8/U58Bzg+Z1zDtiK2JAwqfHZd2SUvBlBHUyxga35W4C9+NcoPI64phMeEhmiMUbGTLllZQXiynrZCRfrDTjpxFO1dgubV+kEBljf4FEEVGV4wVGctazAiOwy20JDNqbsdLDA7anXRpsXiFdyypu7kkqDdQSxNkFhlUAgAa8ONVjlqLIrDU6YliQ9diOsQWrmzkgS1KNYjNQudY/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 name="Immagine 4" descr="download (2).jpg"/>
          <p:cNvPicPr>
            <a:picLocks noChangeAspect="1"/>
          </p:cNvPicPr>
          <p:nvPr/>
        </p:nvPicPr>
        <p:blipFill>
          <a:blip r:embed="rId3" cstate="print"/>
          <a:stretch>
            <a:fillRect/>
          </a:stretch>
        </p:blipFill>
        <p:spPr>
          <a:xfrm>
            <a:off x="5868144" y="1700808"/>
            <a:ext cx="3067635" cy="3950742"/>
          </a:xfrm>
          <a:prstGeom prst="rect">
            <a:avLst/>
          </a:prstGeom>
        </p:spPr>
      </p:pic>
      <p:sp>
        <p:nvSpPr>
          <p:cNvPr id="6" name="Freccia a destra 5">
            <a:hlinkClick r:id="rId4" action="ppaction://hlinksldjump"/>
          </p:cNvPr>
          <p:cNvSpPr/>
          <p:nvPr/>
        </p:nvSpPr>
        <p:spPr>
          <a:xfrm>
            <a:off x="7596336" y="5949280"/>
            <a:ext cx="1080120"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TotalTime>
  <Words>517</Words>
  <Application>Microsoft Office PowerPoint</Application>
  <PresentationFormat>Presentazione su schermo (4:3)</PresentationFormat>
  <Paragraphs>25</Paragraphs>
  <Slides>10</Slides>
  <Notes>0</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Tema di Office</vt:lpstr>
      <vt:lpstr>Diapositiva 1</vt:lpstr>
      <vt:lpstr> La Parapsicologia</vt:lpstr>
      <vt:lpstr>Diapositiva 3</vt:lpstr>
      <vt:lpstr>Diapositiva 4</vt:lpstr>
      <vt:lpstr>Diapositiva 5</vt:lpstr>
      <vt:lpstr> La Telecinesi  </vt:lpstr>
      <vt:lpstr>Diapositiva 7</vt:lpstr>
      <vt:lpstr>Diapositiva 8</vt:lpstr>
      <vt:lpstr>Diapositiva 9</vt:lpstr>
      <vt:lpstr>Bibliografia </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matteo</dc:creator>
  <cp:lastModifiedBy>matteo</cp:lastModifiedBy>
  <cp:revision>6</cp:revision>
  <dcterms:created xsi:type="dcterms:W3CDTF">2015-01-05T14:35:41Z</dcterms:created>
  <dcterms:modified xsi:type="dcterms:W3CDTF">2015-01-05T15:51:21Z</dcterms:modified>
</cp:coreProperties>
</file>