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6690EF-7D69-4BD8-A063-8ED82D24A7D7}" type="datetimeFigureOut">
              <a:rPr lang="it-IT" smtClean="0"/>
              <a:t>06/01/2015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370587-D8BD-4FD4-9B4C-489F89BFEAA9}" type="slidenum">
              <a:rPr lang="it-IT" smtClean="0"/>
              <a:t>‹N›</a:t>
            </a:fld>
            <a:endParaRPr lang="it-IT"/>
          </a:p>
        </p:txBody>
      </p:sp>
    </p:spTree>
    <p:extLst>
      <p:ext uri="{BB962C8B-B14F-4D97-AF65-F5344CB8AC3E}">
        <p14:creationId xmlns:p14="http://schemas.microsoft.com/office/powerpoint/2010/main" val="3713675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9F3BBD6B-AC5D-4848-BFCB-41CEC0EF7564}" type="datetimeFigureOut">
              <a:rPr lang="it-IT" smtClean="0"/>
              <a:t>06/01/2015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2531077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F3BBD6B-AC5D-4848-BFCB-41CEC0EF7564}" type="datetimeFigureOut">
              <a:rPr lang="it-IT" smtClean="0"/>
              <a:t>06/01/2015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2992348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F3BBD6B-AC5D-4848-BFCB-41CEC0EF7564}" type="datetimeFigureOut">
              <a:rPr lang="it-IT" smtClean="0"/>
              <a:t>06/01/2015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1976091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F3BBD6B-AC5D-4848-BFCB-41CEC0EF7564}" type="datetimeFigureOut">
              <a:rPr lang="it-IT" smtClean="0"/>
              <a:t>06/01/2015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4030048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9F3BBD6B-AC5D-4848-BFCB-41CEC0EF7564}" type="datetimeFigureOut">
              <a:rPr lang="it-IT" smtClean="0"/>
              <a:t>06/01/2015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819794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9F3BBD6B-AC5D-4848-BFCB-41CEC0EF7564}" type="datetimeFigureOut">
              <a:rPr lang="it-IT" smtClean="0"/>
              <a:t>06/01/2015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1995920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9F3BBD6B-AC5D-4848-BFCB-41CEC0EF7564}" type="datetimeFigureOut">
              <a:rPr lang="it-IT" smtClean="0"/>
              <a:t>06/01/2015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2488618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9F3BBD6B-AC5D-4848-BFCB-41CEC0EF7564}" type="datetimeFigureOut">
              <a:rPr lang="it-IT" smtClean="0"/>
              <a:t>06/01/2015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993858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9F3BBD6B-AC5D-4848-BFCB-41CEC0EF7564}" type="datetimeFigureOut">
              <a:rPr lang="it-IT" smtClean="0"/>
              <a:t>06/01/2015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146723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F3BBD6B-AC5D-4848-BFCB-41CEC0EF7564}" type="datetimeFigureOut">
              <a:rPr lang="it-IT" smtClean="0"/>
              <a:t>06/01/2015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3304136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F3BBD6B-AC5D-4848-BFCB-41CEC0EF7564}" type="datetimeFigureOut">
              <a:rPr lang="it-IT" smtClean="0"/>
              <a:t>06/01/2015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A052EC38-532A-4454-8CD0-D59C7022BC0E}" type="slidenum">
              <a:rPr lang="it-IT" smtClean="0"/>
              <a:t>‹N›</a:t>
            </a:fld>
            <a:endParaRPr lang="it-IT"/>
          </a:p>
        </p:txBody>
      </p:sp>
    </p:spTree>
    <p:extLst>
      <p:ext uri="{BB962C8B-B14F-4D97-AF65-F5344CB8AC3E}">
        <p14:creationId xmlns:p14="http://schemas.microsoft.com/office/powerpoint/2010/main" val="4231088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3BBD6B-AC5D-4848-BFCB-41CEC0EF7564}" type="datetimeFigureOut">
              <a:rPr lang="it-IT" smtClean="0"/>
              <a:t>06/01/2015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52EC38-532A-4454-8CD0-D59C7022BC0E}" type="slidenum">
              <a:rPr lang="it-IT" smtClean="0"/>
              <a:t>‹N›</a:t>
            </a:fld>
            <a:endParaRPr lang="it-IT"/>
          </a:p>
        </p:txBody>
      </p:sp>
    </p:spTree>
    <p:extLst>
      <p:ext uri="{BB962C8B-B14F-4D97-AF65-F5344CB8AC3E}">
        <p14:creationId xmlns:p14="http://schemas.microsoft.com/office/powerpoint/2010/main" val="36832914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332656" y="1268760"/>
            <a:ext cx="6912768" cy="2402100"/>
          </a:xfrm>
        </p:spPr>
        <p:txBody>
          <a:bodyPr>
            <a:normAutofit/>
          </a:bodyPr>
          <a:lstStyle/>
          <a:p>
            <a:r>
              <a:rPr lang="it-IT" sz="6000" dirty="0" smtClean="0"/>
              <a:t>LA PIETRA </a:t>
            </a:r>
            <a:br>
              <a:rPr lang="it-IT" sz="6000" dirty="0" smtClean="0"/>
            </a:br>
            <a:r>
              <a:rPr lang="it-IT" sz="6000" dirty="0" smtClean="0"/>
              <a:t>FILOSOFALE</a:t>
            </a:r>
            <a:endParaRPr lang="it-IT" sz="6000" dirty="0"/>
          </a:p>
        </p:txBody>
      </p:sp>
      <p:sp>
        <p:nvSpPr>
          <p:cNvPr id="3" name="Sottotitolo 2"/>
          <p:cNvSpPr>
            <a:spLocks noGrp="1"/>
          </p:cNvSpPr>
          <p:nvPr>
            <p:ph type="subTitle" idx="1"/>
          </p:nvPr>
        </p:nvSpPr>
        <p:spPr>
          <a:xfrm>
            <a:off x="0" y="5439475"/>
            <a:ext cx="5544616" cy="1392560"/>
          </a:xfrm>
        </p:spPr>
        <p:txBody>
          <a:bodyPr>
            <a:normAutofit/>
          </a:bodyPr>
          <a:lstStyle/>
          <a:p>
            <a:r>
              <a:rPr lang="it-IT" sz="2800" dirty="0" smtClean="0">
                <a:solidFill>
                  <a:schemeClr val="tx1"/>
                </a:solidFill>
              </a:rPr>
              <a:t>Chiara </a:t>
            </a:r>
            <a:r>
              <a:rPr lang="it-IT" sz="2800" dirty="0" err="1" smtClean="0">
                <a:solidFill>
                  <a:schemeClr val="tx1"/>
                </a:solidFill>
              </a:rPr>
              <a:t>Ciambelli</a:t>
            </a:r>
            <a:r>
              <a:rPr lang="it-IT" sz="2800" dirty="0" smtClean="0">
                <a:solidFill>
                  <a:schemeClr val="tx1"/>
                </a:solidFill>
              </a:rPr>
              <a:t>; Silvia Ferrari </a:t>
            </a:r>
            <a:br>
              <a:rPr lang="it-IT" sz="2800" dirty="0" smtClean="0">
                <a:solidFill>
                  <a:schemeClr val="tx1"/>
                </a:solidFill>
              </a:rPr>
            </a:br>
            <a:r>
              <a:rPr lang="it-IT" sz="2800" dirty="0" smtClean="0">
                <a:solidFill>
                  <a:schemeClr val="tx1"/>
                </a:solidFill>
              </a:rPr>
              <a:t>5°G</a:t>
            </a:r>
            <a:endParaRPr lang="it-IT" sz="2800" dirty="0">
              <a:solidFill>
                <a:schemeClr val="tx1"/>
              </a:solidFill>
            </a:endParaRPr>
          </a:p>
        </p:txBody>
      </p:sp>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980728"/>
            <a:ext cx="3600400" cy="4094497"/>
          </a:xfrm>
          <a:prstGeom prst="rect">
            <a:avLst/>
          </a:prstGeom>
        </p:spPr>
      </p:pic>
    </p:spTree>
    <p:extLst>
      <p:ext uri="{BB962C8B-B14F-4D97-AF65-F5344CB8AC3E}">
        <p14:creationId xmlns:p14="http://schemas.microsoft.com/office/powerpoint/2010/main" val="76961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691680" y="260648"/>
            <a:ext cx="6048672" cy="6370975"/>
          </a:xfrm>
          <a:prstGeom prst="rect">
            <a:avLst/>
          </a:prstGeom>
          <a:noFill/>
        </p:spPr>
        <p:txBody>
          <a:bodyPr wrap="square" rtlCol="0">
            <a:spAutoFit/>
          </a:bodyPr>
          <a:lstStyle/>
          <a:p>
            <a:r>
              <a:rPr lang="it-IT" sz="2400" i="1" dirty="0" smtClean="0"/>
              <a:t>La </a:t>
            </a:r>
            <a:r>
              <a:rPr lang="it-IT" sz="2400" i="1" dirty="0"/>
              <a:t>fabbricazione o la scoperta della pietra filosofale era lo scopo supremo dell'alchimia. Che cosa propriamente fosse, è arduo dire, soprattutto perché l'interpretazione del linguaggio alchemico segue vie divergenti: per gli uni, i più, la pietra filosofale è una fantasiosa composizione chimica, invano cercata dagli alchimisti, la quale avrebbe dovuto possedere straordinarie virtù, come quella di trasformare qualsiasi metallo vile in oro. Altri, però, non sono di questo parere, e notano come in molti testi alchemici si affermi esplicitamente che l'"opus magnum" non è opera materiale. La "pietra dei filosofi" così intesa,  non è però la "pietra filosofale", a cui essa sta come la materia prima all'opera perfetta. </a:t>
            </a:r>
          </a:p>
        </p:txBody>
      </p:sp>
    </p:spTree>
    <p:extLst>
      <p:ext uri="{BB962C8B-B14F-4D97-AF65-F5344CB8AC3E}">
        <p14:creationId xmlns:p14="http://schemas.microsoft.com/office/powerpoint/2010/main" val="1950589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655488" y="404694"/>
            <a:ext cx="1277594" cy="523220"/>
          </a:xfrm>
          <a:prstGeom prst="rect">
            <a:avLst/>
          </a:prstGeom>
          <a:noFill/>
        </p:spPr>
        <p:txBody>
          <a:bodyPr wrap="none" rtlCol="0">
            <a:spAutoFit/>
          </a:bodyPr>
          <a:lstStyle/>
          <a:p>
            <a:pPr algn="ctr"/>
            <a:r>
              <a:rPr lang="it-IT" sz="2800" b="1" dirty="0" smtClean="0"/>
              <a:t>STORIA</a:t>
            </a:r>
            <a:endParaRPr lang="it-IT" sz="2800" b="1" dirty="0"/>
          </a:p>
        </p:txBody>
      </p:sp>
      <p:sp>
        <p:nvSpPr>
          <p:cNvPr id="5" name="CasellaDiTesto 4"/>
          <p:cNvSpPr txBox="1"/>
          <p:nvPr/>
        </p:nvSpPr>
        <p:spPr>
          <a:xfrm>
            <a:off x="899592" y="937980"/>
            <a:ext cx="7416824" cy="6001643"/>
          </a:xfrm>
          <a:prstGeom prst="rect">
            <a:avLst/>
          </a:prstGeom>
          <a:noFill/>
        </p:spPr>
        <p:txBody>
          <a:bodyPr wrap="square" rtlCol="0">
            <a:spAutoFit/>
          </a:bodyPr>
          <a:lstStyle/>
          <a:p>
            <a:r>
              <a:rPr lang="it-IT" sz="1600" dirty="0"/>
              <a:t>Il concetto ha apparentemente avuto origine dalle teorie dell'alchimista musulmano </a:t>
            </a:r>
            <a:r>
              <a:rPr lang="it-IT" sz="1600" dirty="0" err="1"/>
              <a:t>Geber</a:t>
            </a:r>
            <a:r>
              <a:rPr lang="it-IT" sz="1600" dirty="0"/>
              <a:t> (Jabir </a:t>
            </a:r>
            <a:r>
              <a:rPr lang="it-IT" sz="1600" dirty="0" err="1"/>
              <a:t>ibn</a:t>
            </a:r>
            <a:r>
              <a:rPr lang="it-IT" sz="1600" dirty="0"/>
              <a:t> </a:t>
            </a:r>
            <a:r>
              <a:rPr lang="it-IT" sz="1600" dirty="0" err="1"/>
              <a:t>Hayyan</a:t>
            </a:r>
            <a:r>
              <a:rPr lang="it-IT" sz="1600" dirty="0"/>
              <a:t>). Egli analizzò ciascuno dei quattro </a:t>
            </a:r>
            <a:r>
              <a:rPr lang="it-IT" sz="1600" dirty="0" smtClean="0"/>
              <a:t>elementi aristotelici(fuoco</a:t>
            </a:r>
            <a:r>
              <a:rPr lang="it-IT" sz="1600" dirty="0"/>
              <a:t>, acqua, terra, aria) nei termini delle quattro qualità di base: caldo, freddo, secco e umido. In questo modo, il fuoco era caldo e secco, la terra fredda e secca, l'acqua fredda e umida, e l'aria calda e umida. Teorizzò inoltre che ogni metallo fosse una combinazione di questi quattro principi, due di questi interiori e due esteriori.</a:t>
            </a:r>
          </a:p>
          <a:p>
            <a:r>
              <a:rPr lang="it-IT" sz="1600" dirty="0"/>
              <a:t>Per secoli e secoli alchimisti e scienziati hanno rivolto tutti i loro sforzi alla ricerca della pietra, specialmente durante il Rinascimento.</a:t>
            </a:r>
          </a:p>
          <a:p>
            <a:r>
              <a:rPr lang="it-IT" sz="1600" dirty="0"/>
              <a:t>Alla corte dell'imperatore Rodolfo II, John Dee avrebbe operato una trasmutazione del piombo in oro di fronte a </a:t>
            </a:r>
            <a:r>
              <a:rPr lang="it-IT" sz="1600" dirty="0" smtClean="0"/>
              <a:t>testimoni. Le </a:t>
            </a:r>
            <a:r>
              <a:rPr lang="it-IT" sz="1600" dirty="0"/>
              <a:t>ricerche della Pietra Filosofale da parte di John Dee furono prese come spunto da Gustav </a:t>
            </a:r>
            <a:r>
              <a:rPr lang="it-IT" sz="1600" dirty="0" err="1"/>
              <a:t>Meyrink</a:t>
            </a:r>
            <a:r>
              <a:rPr lang="it-IT" sz="1600" dirty="0"/>
              <a:t> per il suo romanzo L'angelo alla finestra d'occidente.</a:t>
            </a:r>
          </a:p>
          <a:p>
            <a:r>
              <a:rPr lang="it-IT" sz="1600" dirty="0"/>
              <a:t>Nonostante l'enorme potere di arricchimento che la pietra avrebbe conferito agli alchimisti, costoro tuttavia sarebbero stati tenuti ad usarla per scopi strettamente umanitari, dovendo essi sviluppare un senso morale parallelo all'elaborazione della pietra e che costituiva anzi una condicio sine qua non per la riuscita finale del loro operare.</a:t>
            </a:r>
          </a:p>
          <a:p>
            <a:r>
              <a:rPr lang="it-IT" sz="1600" dirty="0"/>
              <a:t>Per produrla si diceva occorresse infatti la disponibilità del grande "Agente universale" o Anima del mondo (altrimenti detta </a:t>
            </a:r>
            <a:r>
              <a:rPr lang="it-IT" sz="1600" dirty="0" smtClean="0"/>
              <a:t>Azoto)</a:t>
            </a:r>
            <a:r>
              <a:rPr lang="it-IT" sz="1600" baseline="30000" dirty="0"/>
              <a:t> </a:t>
            </a:r>
            <a:r>
              <a:rPr lang="it-IT" sz="1600" dirty="0" smtClean="0"/>
              <a:t>che </a:t>
            </a:r>
            <a:r>
              <a:rPr lang="it-IT" sz="1600" dirty="0"/>
              <a:t>era la Luce astrale divina che permeava di sé ogni elemento della realtà.</a:t>
            </a:r>
          </a:p>
          <a:p>
            <a:r>
              <a:rPr lang="it-IT" sz="1600" dirty="0"/>
              <a:t>Anche Cagliostro nel Settecento affermò di esserne in possesso, e di saper operare trasmutazioni dai metalli vili in oro.</a:t>
            </a:r>
          </a:p>
          <a:p>
            <a:r>
              <a:rPr lang="it-IT" sz="1600" dirty="0"/>
              <a:t> </a:t>
            </a:r>
          </a:p>
        </p:txBody>
      </p:sp>
    </p:spTree>
    <p:extLst>
      <p:ext uri="{BB962C8B-B14F-4D97-AF65-F5344CB8AC3E}">
        <p14:creationId xmlns:p14="http://schemas.microsoft.com/office/powerpoint/2010/main" val="2659764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7787208" cy="922114"/>
          </a:xfrm>
        </p:spPr>
        <p:txBody>
          <a:bodyPr>
            <a:normAutofit/>
          </a:bodyPr>
          <a:lstStyle/>
          <a:p>
            <a:r>
              <a:rPr lang="it-IT" sz="2800" b="1" dirty="0" smtClean="0"/>
              <a:t>LE TRE PROPRIETÀ DELLA PIETRA</a:t>
            </a:r>
            <a:endParaRPr lang="it-IT" sz="2800" b="1" dirty="0"/>
          </a:p>
        </p:txBody>
      </p:sp>
      <p:sp>
        <p:nvSpPr>
          <p:cNvPr id="3" name="Segnaposto contenuto 2"/>
          <p:cNvSpPr>
            <a:spLocks noGrp="1"/>
          </p:cNvSpPr>
          <p:nvPr>
            <p:ph idx="1"/>
          </p:nvPr>
        </p:nvSpPr>
        <p:spPr>
          <a:xfrm>
            <a:off x="457200" y="1600200"/>
            <a:ext cx="8363272" cy="4781128"/>
          </a:xfrm>
        </p:spPr>
        <p:txBody>
          <a:bodyPr>
            <a:normAutofit fontScale="47500" lnSpcReduction="20000"/>
          </a:bodyPr>
          <a:lstStyle/>
          <a:p>
            <a:pPr marL="0" indent="0">
              <a:buNone/>
            </a:pPr>
            <a:r>
              <a:rPr lang="it-IT" sz="3400" dirty="0" smtClean="0"/>
              <a:t>La pietra filosofale sarebbe dotata di tre proprietà straordinarie:</a:t>
            </a:r>
          </a:p>
          <a:p>
            <a:pPr marL="0" indent="0">
              <a:buNone/>
            </a:pPr>
            <a:r>
              <a:rPr lang="it-IT" sz="3400" b="1" dirty="0" smtClean="0"/>
              <a:t>1. </a:t>
            </a:r>
            <a:r>
              <a:rPr lang="it-IT" sz="3400" dirty="0" smtClean="0"/>
              <a:t>fornire un elisir di lunga vita in grado di conferire l'immortalità fornendo la panacea universale per qualsiasi malattia;</a:t>
            </a:r>
          </a:p>
          <a:p>
            <a:pPr marL="0" indent="0">
              <a:buNone/>
            </a:pPr>
            <a:r>
              <a:rPr lang="it-IT" sz="3400" b="1" dirty="0" smtClean="0"/>
              <a:t>2. </a:t>
            </a:r>
            <a:r>
              <a:rPr lang="it-IT" sz="3400" dirty="0" smtClean="0"/>
              <a:t>far acquisire l'onniscienza ovvero la conoscenza assoluta del passato e del futuro, del bene e del male (cosa che spiegherebbe anche l'attributo di "filosofale");</a:t>
            </a:r>
          </a:p>
          <a:p>
            <a:pPr marL="0" indent="0">
              <a:buNone/>
            </a:pPr>
            <a:r>
              <a:rPr lang="it-IT" sz="3400" b="1" dirty="0" smtClean="0"/>
              <a:t>3. </a:t>
            </a:r>
            <a:r>
              <a:rPr lang="it-IT" sz="3400" dirty="0" smtClean="0"/>
              <a:t>la possibilità infine di trasmutare in oro i metalli vili (proprietà che ha colpito maggiormente l'avidità popolare).</a:t>
            </a:r>
          </a:p>
          <a:p>
            <a:pPr marL="0" indent="0">
              <a:buNone/>
            </a:pPr>
            <a:r>
              <a:rPr lang="it-IT" sz="3400" dirty="0" smtClean="0"/>
              <a:t>Molte leggende tuttavia, attribuiscono a tale elemento altre proprietà, o ne sottraggono alcune. Alcune speculano anche sul fatto che l'elemento in realtà non debba essere forzatamente solido e che esso sia una polvere rossa molto densa o addirittura un materiale giallastro simile all'ambra.</a:t>
            </a:r>
          </a:p>
          <a:p>
            <a:pPr marL="0" indent="0">
              <a:buNone/>
            </a:pPr>
            <a:r>
              <a:rPr lang="it-IT" sz="3400" dirty="0" smtClean="0"/>
              <a:t>Ciò non vuol dire che la pietra filosofale fosse l'oggetto di semplici leggende, di visioni utopiche, o di desideri avidi: l'oro infatti era ricercato soprattutto per essere utilizzato come catalizzatore nelle reazioni chimiche (per portare a termine le trasformazioni), essendo inoltre apprezzato da sempre come l'unico metallo conosciuto in grado di restare inalterabile nel tempo.</a:t>
            </a:r>
          </a:p>
          <a:p>
            <a:pPr marL="0" indent="0">
              <a:buNone/>
            </a:pPr>
            <a:r>
              <a:rPr lang="it-IT" sz="3400" dirty="0" smtClean="0"/>
              <a:t>Poiché anticamente si pensava che gli elementi dell'universo fossero formati della stessa sostanza primigenia, assolutamente identica in tutti ma presente in proporzioni diverse, appariva lecito supporre che tali proporzioni potessero essere variate dall’azione di un agente catalizzatore (la pietra filosofale) capace di riportarli alla loro materia prima. La maggiore o minore presenza di quel composto originario era ciò che determinava appunto le loro mutazioni.</a:t>
            </a:r>
          </a:p>
          <a:p>
            <a:pPr marL="0" indent="0">
              <a:buNone/>
            </a:pPr>
            <a:r>
              <a:rPr lang="it-IT" sz="3400" dirty="0" smtClean="0"/>
              <a:t>Per ottenere la pietra filosofale pare si dovesse adoperare un forno speciale denominato </a:t>
            </a:r>
            <a:r>
              <a:rPr lang="it-IT" sz="3400" dirty="0" err="1" smtClean="0"/>
              <a:t>athanor</a:t>
            </a:r>
            <a:r>
              <a:rPr lang="it-IT" sz="3400" dirty="0" smtClean="0"/>
              <a:t>.</a:t>
            </a:r>
          </a:p>
          <a:p>
            <a:pPr marL="0" indent="0">
              <a:buNone/>
            </a:pPr>
            <a:endParaRPr lang="it-IT" dirty="0"/>
          </a:p>
        </p:txBody>
      </p:sp>
    </p:spTree>
    <p:extLst>
      <p:ext uri="{BB962C8B-B14F-4D97-AF65-F5344CB8AC3E}">
        <p14:creationId xmlns:p14="http://schemas.microsoft.com/office/powerpoint/2010/main" val="2669055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800" b="1" dirty="0" smtClean="0"/>
              <a:t>INFLUENZA NELLA CULTURA MODERNA</a:t>
            </a:r>
            <a:endParaRPr lang="it-IT" sz="2800" b="1" dirty="0"/>
          </a:p>
        </p:txBody>
      </p:sp>
      <p:sp>
        <p:nvSpPr>
          <p:cNvPr id="3" name="Segnaposto contenuto 2"/>
          <p:cNvSpPr>
            <a:spLocks noGrp="1"/>
          </p:cNvSpPr>
          <p:nvPr>
            <p:ph idx="1"/>
          </p:nvPr>
        </p:nvSpPr>
        <p:spPr/>
        <p:txBody>
          <a:bodyPr>
            <a:normAutofit fontScale="62500" lnSpcReduction="20000"/>
          </a:bodyPr>
          <a:lstStyle/>
          <a:p>
            <a:pPr marL="0" indent="0">
              <a:buNone/>
            </a:pPr>
            <a:r>
              <a:rPr lang="it-IT" dirty="0"/>
              <a:t>L'influsso culturale della pietra filosofale non è limitato alle sperimentazioni sulle proprietà fisiche degli elementi; ma si estende fino a diventare simbolo della trasformazione psicologica dell'individuo, della sua evoluzione in senso spirituale. Carl Gustav </a:t>
            </a:r>
            <a:r>
              <a:rPr lang="it-IT" dirty="0" err="1"/>
              <a:t>Jung</a:t>
            </a:r>
            <a:r>
              <a:rPr lang="it-IT" dirty="0"/>
              <a:t>, in particolare, vedeva nella pietra filosofale la metafora dello sviluppo psichico di ogni essere umano, la forza che lo spinge verso la propria identità attraverso una sempre maggiore differenziazione.</a:t>
            </a:r>
          </a:p>
          <a:p>
            <a:pPr marL="0" indent="0">
              <a:buNone/>
            </a:pPr>
            <a:endParaRPr lang="it-IT" dirty="0" smtClean="0"/>
          </a:p>
          <a:p>
            <a:pPr marL="0" indent="0">
              <a:buNone/>
            </a:pPr>
            <a:r>
              <a:rPr lang="it-IT" dirty="0" smtClean="0"/>
              <a:t>Nella </a:t>
            </a:r>
            <a:r>
              <a:rPr lang="it-IT" dirty="0"/>
              <a:t>serie di romanzi di Harry Potter, la pietra filosofale compare nel primo episodio a cui dà anche il titolo. È custodita in un corridoio segreto ad </a:t>
            </a:r>
            <a:r>
              <a:rPr lang="it-IT" dirty="0" err="1"/>
              <a:t>Hogwarts</a:t>
            </a:r>
            <a:r>
              <a:rPr lang="it-IT" dirty="0"/>
              <a:t>, da un enorme cane a tre teste. È dotata di immensi poteri e </a:t>
            </a:r>
            <a:r>
              <a:rPr lang="it-IT" dirty="0" err="1"/>
              <a:t>Voldemort</a:t>
            </a:r>
            <a:r>
              <a:rPr lang="it-IT" dirty="0"/>
              <a:t>, usando il professor </a:t>
            </a:r>
            <a:r>
              <a:rPr lang="it-IT" dirty="0" err="1"/>
              <a:t>Raptor</a:t>
            </a:r>
            <a:r>
              <a:rPr lang="it-IT" dirty="0"/>
              <a:t>, tenterà di impadronirsene. Fra gli altri poteri, la Pietra ha quello di assicurare una vita oltremodo lunga a chi ne usufruisce (eterna se la si assume regolarmente), nella serie infatti, l'alchimista Nicolas </a:t>
            </a:r>
            <a:r>
              <a:rPr lang="it-IT" dirty="0" err="1"/>
              <a:t>Flamel</a:t>
            </a:r>
            <a:r>
              <a:rPr lang="it-IT" dirty="0"/>
              <a:t>, ha ben 665 anni. Nel corso delle vicende tuttavia la pietra verrà distrutta dallo stesso </a:t>
            </a:r>
            <a:r>
              <a:rPr lang="it-IT" dirty="0" err="1"/>
              <a:t>Flamel</a:t>
            </a:r>
            <a:r>
              <a:rPr lang="it-IT" dirty="0"/>
              <a:t>, che morirà di vecchiaia assieme alla moglie parecchi anni dopo.</a:t>
            </a:r>
          </a:p>
          <a:p>
            <a:endParaRPr lang="it-IT" dirty="0"/>
          </a:p>
        </p:txBody>
      </p:sp>
    </p:spTree>
    <p:extLst>
      <p:ext uri="{BB962C8B-B14F-4D97-AF65-F5344CB8AC3E}">
        <p14:creationId xmlns:p14="http://schemas.microsoft.com/office/powerpoint/2010/main" val="421622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403648" y="764704"/>
            <a:ext cx="5904656" cy="6381328"/>
          </a:xfrm>
        </p:spPr>
        <p:txBody>
          <a:bodyPr>
            <a:normAutofit fontScale="62500" lnSpcReduction="20000"/>
          </a:bodyPr>
          <a:lstStyle/>
          <a:p>
            <a:pPr marL="0" indent="0">
              <a:buNone/>
            </a:pPr>
            <a:r>
              <a:rPr lang="it-IT" i="1" dirty="0"/>
              <a:t>Che cos’è, dunque, la Pietra Filosofale? </a:t>
            </a:r>
            <a:r>
              <a:rPr lang="it-IT" i="1" dirty="0" err="1"/>
              <a:t>Paracelsus</a:t>
            </a:r>
            <a:r>
              <a:rPr lang="it-IT" i="1" dirty="0"/>
              <a:t> avrebbe detto che è una saggezza elevata che innalza l’umanità su un livello di coscienza e di potere personale maggiore. E’ una conoscenza che libera la nostra coscienza dai limiti, dalle illusioni create dalla materia. E’ una visione che permette alla nostra coscienza di farsi pervadere dall’intero potenziale della Mente Divina, il potenziale che lascia esistere tutte le possibilità e rende possibili tutte le cose. </a:t>
            </a:r>
          </a:p>
          <a:p>
            <a:pPr marL="0" indent="0">
              <a:buNone/>
            </a:pPr>
            <a:r>
              <a:rPr lang="it-IT" i="1" dirty="0" smtClean="0"/>
              <a:t>Nelle </a:t>
            </a:r>
            <a:r>
              <a:rPr lang="it-IT" i="1" dirty="0"/>
              <a:t>letture Cayce chiarisce la natura e la fonte di questa saggezza elevata – è lo spirito o l’Unica Forza con cui entriamo in sintonia attraverso la consapevolezza del nostro ideale spirituale.</a:t>
            </a:r>
            <a:r>
              <a:rPr lang="it-IT" i="1" dirty="0" smtClean="0"/>
              <a:t/>
            </a:r>
            <a:br>
              <a:rPr lang="it-IT" i="1" dirty="0" smtClean="0"/>
            </a:br>
            <a:r>
              <a:rPr lang="it-IT" i="1" dirty="0" smtClean="0"/>
              <a:t>Nel </a:t>
            </a:r>
            <a:r>
              <a:rPr lang="it-IT" i="1" dirty="0"/>
              <a:t>contesto del nostro ideale, via via che riusciamo a manifestare prosperità finanziaria, salute fisica, una bella vita famigliare e rapporti amorevoli, approfondiamo la nostra conoscenza del fatto che siamo co-creatori con Dio. Dopo l’idea iniziale di essere vittime ci rendiamo conto di essere la causa e il creatore: e, cosa molto importante, condividiamo con gli altri le ricchezze spirituali e materiali che creiamo e diamo loro la speranza che tutte le cose siano possibili.</a:t>
            </a:r>
          </a:p>
        </p:txBody>
      </p:sp>
    </p:spTree>
    <p:extLst>
      <p:ext uri="{BB962C8B-B14F-4D97-AF65-F5344CB8AC3E}">
        <p14:creationId xmlns:p14="http://schemas.microsoft.com/office/powerpoint/2010/main" val="401888953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540</Words>
  <Application>Microsoft Office PowerPoint</Application>
  <PresentationFormat>Presentazione su schermo (4:3)</PresentationFormat>
  <Paragraphs>26</Paragraphs>
  <Slides>6</Slides>
  <Notes>0</Notes>
  <HiddenSlides>0</HiddenSlides>
  <MMClips>0</MMClips>
  <ScaleCrop>false</ScaleCrop>
  <HeadingPairs>
    <vt:vector size="4" baseType="variant">
      <vt:variant>
        <vt:lpstr>Tema</vt:lpstr>
      </vt:variant>
      <vt:variant>
        <vt:i4>1</vt:i4>
      </vt:variant>
      <vt:variant>
        <vt:lpstr>Titoli diapositive</vt:lpstr>
      </vt:variant>
      <vt:variant>
        <vt:i4>6</vt:i4>
      </vt:variant>
    </vt:vector>
  </HeadingPairs>
  <TitlesOfParts>
    <vt:vector size="7" baseType="lpstr">
      <vt:lpstr>Tema di Office</vt:lpstr>
      <vt:lpstr>LA PIETRA  FILOSOFALE</vt:lpstr>
      <vt:lpstr>Presentazione standard di PowerPoint</vt:lpstr>
      <vt:lpstr>Presentazione standard di PowerPoint</vt:lpstr>
      <vt:lpstr>LE TRE PROPRIETÀ DELLA PIETRA</vt:lpstr>
      <vt:lpstr>INFLUENZA NELLA CULTURA MODERNA</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PIETRA  FILOSOFALE</dc:title>
  <dc:creator>Marina</dc:creator>
  <cp:lastModifiedBy>Marina</cp:lastModifiedBy>
  <cp:revision>4</cp:revision>
  <dcterms:created xsi:type="dcterms:W3CDTF">2015-01-06T12:45:14Z</dcterms:created>
  <dcterms:modified xsi:type="dcterms:W3CDTF">2015-01-06T13:23:21Z</dcterms:modified>
</cp:coreProperties>
</file>