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323" r:id="rId2"/>
    <p:sldId id="324" r:id="rId3"/>
    <p:sldId id="325" r:id="rId4"/>
    <p:sldId id="326" r:id="rId5"/>
    <p:sldId id="327" r:id="rId6"/>
    <p:sldId id="328" r:id="rId7"/>
    <p:sldId id="329" r:id="rId8"/>
    <p:sldId id="330" r:id="rId9"/>
    <p:sldId id="331" r:id="rId10"/>
    <p:sldId id="332" r:id="rId11"/>
    <p:sldId id="333"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346" r:id="rId25"/>
    <p:sldId id="347" r:id="rId26"/>
    <p:sldId id="348" r:id="rId27"/>
    <p:sldId id="349" r:id="rId28"/>
    <p:sldId id="350" r:id="rId29"/>
    <p:sldId id="351" r:id="rId30"/>
    <p:sldId id="352" r:id="rId31"/>
    <p:sldId id="353" r:id="rId32"/>
    <p:sldId id="354" r:id="rId33"/>
    <p:sldId id="355" r:id="rId34"/>
    <p:sldId id="356" r:id="rId35"/>
    <p:sldId id="357" r:id="rId36"/>
    <p:sldId id="358" r:id="rId37"/>
    <p:sldId id="359" r:id="rId38"/>
    <p:sldId id="360" r:id="rId39"/>
    <p:sldId id="361" r:id="rId40"/>
    <p:sldId id="362" r:id="rId41"/>
    <p:sldId id="363" r:id="rId42"/>
  </p:sldIdLst>
  <p:sldSz cx="9144000" cy="6858000" type="screen4x3"/>
  <p:notesSz cx="6799263" cy="9929813"/>
  <p:defaultTextStyle>
    <a:defPPr>
      <a:defRPr lang="it-IT"/>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12" autoAdjust="0"/>
    <p:restoredTop sz="94660"/>
  </p:normalViewPr>
  <p:slideViewPr>
    <p:cSldViewPr>
      <p:cViewPr varScale="1">
        <p:scale>
          <a:sx n="107" d="100"/>
          <a:sy n="107" d="100"/>
        </p:scale>
        <p:origin x="-111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6347" cy="496491"/>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Segnaposto data 2"/>
          <p:cNvSpPr>
            <a:spLocks noGrp="1"/>
          </p:cNvSpPr>
          <p:nvPr>
            <p:ph type="dt" idx="1"/>
          </p:nvPr>
        </p:nvSpPr>
        <p:spPr>
          <a:xfrm>
            <a:off x="3851342" y="0"/>
            <a:ext cx="2946347" cy="496491"/>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D95720B1-8FB9-45E5-95E8-27F9933FDEC9}" type="datetimeFigureOut">
              <a:rPr lang="it-IT"/>
              <a:pPr/>
              <a:t>10/06/2015</a:t>
            </a:fld>
            <a:endParaRPr lang="it-IT"/>
          </a:p>
        </p:txBody>
      </p:sp>
      <p:sp>
        <p:nvSpPr>
          <p:cNvPr id="4" name="Segnaposto immagine diapositiva 3"/>
          <p:cNvSpPr>
            <a:spLocks noGrp="1" noRot="1" noChangeAspect="1"/>
          </p:cNvSpPr>
          <p:nvPr>
            <p:ph type="sldImg" idx="2"/>
          </p:nvPr>
        </p:nvSpPr>
        <p:spPr>
          <a:xfrm>
            <a:off x="917575" y="744538"/>
            <a:ext cx="4964113" cy="3724275"/>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79927" y="4716661"/>
            <a:ext cx="5439410" cy="4468416"/>
          </a:xfrm>
          <a:prstGeom prst="rect">
            <a:avLst/>
          </a:prstGeom>
        </p:spPr>
        <p:txBody>
          <a:bodyPr vert="horz" lIns="91440" tIns="45720" rIns="91440" bIns="45720" rtlCol="0">
            <a:normAutofit/>
          </a:bodyPr>
          <a:lstStyle/>
          <a:p>
            <a:pPr lvl="0"/>
            <a:r>
              <a:rPr lang="it-IT" noProof="0" smtClean="0"/>
              <a:t>Fare clic per modificare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endParaRPr lang="it-IT" noProof="0"/>
          </a:p>
        </p:txBody>
      </p:sp>
      <p:sp>
        <p:nvSpPr>
          <p:cNvPr id="6" name="Segnaposto piè di pagina 5"/>
          <p:cNvSpPr>
            <a:spLocks noGrp="1"/>
          </p:cNvSpPr>
          <p:nvPr>
            <p:ph type="ftr" sz="quarter" idx="4"/>
          </p:nvPr>
        </p:nvSpPr>
        <p:spPr>
          <a:xfrm>
            <a:off x="0" y="9431599"/>
            <a:ext cx="2946347" cy="496491"/>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7" name="Segnaposto numero diapositiva 6"/>
          <p:cNvSpPr>
            <a:spLocks noGrp="1"/>
          </p:cNvSpPr>
          <p:nvPr>
            <p:ph type="sldNum" sz="quarter" idx="5"/>
          </p:nvPr>
        </p:nvSpPr>
        <p:spPr>
          <a:xfrm>
            <a:off x="3851342" y="9431599"/>
            <a:ext cx="2946347" cy="496491"/>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D25449D1-2B39-4573-9EB3-59C075EC5249}" type="slidenum">
              <a:rPr lang="it-IT"/>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fld id="{B8827E8A-EBFD-4062-A404-2BA7AC51A09F}" type="datetimeFigureOut">
              <a:rPr lang="it-IT"/>
              <a:pPr/>
              <a:t>10/06/2015</a:t>
            </a:fld>
            <a:endParaRPr lang="it-IT"/>
          </a:p>
        </p:txBody>
      </p:sp>
      <p:sp>
        <p:nvSpPr>
          <p:cNvPr id="5" name="Segnaposto piè di pagina 4"/>
          <p:cNvSpPr>
            <a:spLocks noGrp="1"/>
          </p:cNvSpPr>
          <p:nvPr>
            <p:ph type="ftr" sz="quarter" idx="11"/>
          </p:nvPr>
        </p:nvSpPr>
        <p:spPr/>
        <p:txBody>
          <a:bodyPr/>
          <a:lstStyle>
            <a:lvl1pPr>
              <a:defRPr/>
            </a:lvl1pPr>
          </a:lstStyle>
          <a:p>
            <a:endParaRPr lang="en-US"/>
          </a:p>
        </p:txBody>
      </p:sp>
      <p:sp>
        <p:nvSpPr>
          <p:cNvPr id="6" name="Segnaposto numero diapositiva 5"/>
          <p:cNvSpPr>
            <a:spLocks noGrp="1"/>
          </p:cNvSpPr>
          <p:nvPr>
            <p:ph type="sldNum" sz="quarter" idx="12"/>
          </p:nvPr>
        </p:nvSpPr>
        <p:spPr/>
        <p:txBody>
          <a:bodyPr/>
          <a:lstStyle>
            <a:lvl1pPr>
              <a:defRPr/>
            </a:lvl1pPr>
          </a:lstStyle>
          <a:p>
            <a:fld id="{F50AFB53-D213-46B2-B563-2BF5EB290D99}" type="slidenum">
              <a:rPr lang="it-IT"/>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fld id="{CCFAFD74-90D1-4C4E-AA04-5950380E1420}" type="datetimeFigureOut">
              <a:rPr lang="it-IT"/>
              <a:pPr/>
              <a:t>10/06/2015</a:t>
            </a:fld>
            <a:endParaRPr lang="it-IT"/>
          </a:p>
        </p:txBody>
      </p:sp>
      <p:sp>
        <p:nvSpPr>
          <p:cNvPr id="5" name="Segnaposto piè di pagina 4"/>
          <p:cNvSpPr>
            <a:spLocks noGrp="1"/>
          </p:cNvSpPr>
          <p:nvPr>
            <p:ph type="ftr" sz="quarter" idx="11"/>
          </p:nvPr>
        </p:nvSpPr>
        <p:spPr/>
        <p:txBody>
          <a:bodyPr/>
          <a:lstStyle>
            <a:lvl1pPr>
              <a:defRPr/>
            </a:lvl1pPr>
          </a:lstStyle>
          <a:p>
            <a:endParaRPr lang="en-US"/>
          </a:p>
        </p:txBody>
      </p:sp>
      <p:sp>
        <p:nvSpPr>
          <p:cNvPr id="6" name="Segnaposto numero diapositiva 5"/>
          <p:cNvSpPr>
            <a:spLocks noGrp="1"/>
          </p:cNvSpPr>
          <p:nvPr>
            <p:ph type="sldNum" sz="quarter" idx="12"/>
          </p:nvPr>
        </p:nvSpPr>
        <p:spPr/>
        <p:txBody>
          <a:bodyPr/>
          <a:lstStyle>
            <a:lvl1pPr>
              <a:defRPr/>
            </a:lvl1pPr>
          </a:lstStyle>
          <a:p>
            <a:fld id="{94F7C76F-535E-4301-9D76-E51B43FDB59F}" type="slidenum">
              <a:rPr lang="it-IT"/>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fld id="{ADF67AEC-AE78-460E-8D86-DAF315EC95C1}" type="datetimeFigureOut">
              <a:rPr lang="it-IT"/>
              <a:pPr/>
              <a:t>10/06/2015</a:t>
            </a:fld>
            <a:endParaRPr lang="it-IT"/>
          </a:p>
        </p:txBody>
      </p:sp>
      <p:sp>
        <p:nvSpPr>
          <p:cNvPr id="5" name="Segnaposto piè di pagina 4"/>
          <p:cNvSpPr>
            <a:spLocks noGrp="1"/>
          </p:cNvSpPr>
          <p:nvPr>
            <p:ph type="ftr" sz="quarter" idx="11"/>
          </p:nvPr>
        </p:nvSpPr>
        <p:spPr/>
        <p:txBody>
          <a:bodyPr/>
          <a:lstStyle>
            <a:lvl1pPr>
              <a:defRPr/>
            </a:lvl1pPr>
          </a:lstStyle>
          <a:p>
            <a:endParaRPr lang="en-US"/>
          </a:p>
        </p:txBody>
      </p:sp>
      <p:sp>
        <p:nvSpPr>
          <p:cNvPr id="6" name="Segnaposto numero diapositiva 5"/>
          <p:cNvSpPr>
            <a:spLocks noGrp="1"/>
          </p:cNvSpPr>
          <p:nvPr>
            <p:ph type="sldNum" sz="quarter" idx="12"/>
          </p:nvPr>
        </p:nvSpPr>
        <p:spPr/>
        <p:txBody>
          <a:bodyPr/>
          <a:lstStyle>
            <a:lvl1pPr>
              <a:defRPr/>
            </a:lvl1pPr>
          </a:lstStyle>
          <a:p>
            <a:fld id="{4AA1837B-7C89-4447-AAB4-C384859D958A}" type="slidenum">
              <a:rPr lang="it-IT"/>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fld id="{BD9D398A-459F-4883-A62E-F44A71556A54}" type="datetimeFigureOut">
              <a:rPr lang="it-IT"/>
              <a:pPr/>
              <a:t>10/06/2015</a:t>
            </a:fld>
            <a:endParaRPr lang="it-IT"/>
          </a:p>
        </p:txBody>
      </p:sp>
      <p:sp>
        <p:nvSpPr>
          <p:cNvPr id="5" name="Segnaposto piè di pagina 4"/>
          <p:cNvSpPr>
            <a:spLocks noGrp="1"/>
          </p:cNvSpPr>
          <p:nvPr>
            <p:ph type="ftr" sz="quarter" idx="11"/>
          </p:nvPr>
        </p:nvSpPr>
        <p:spPr/>
        <p:txBody>
          <a:bodyPr/>
          <a:lstStyle>
            <a:lvl1pPr>
              <a:defRPr/>
            </a:lvl1pPr>
          </a:lstStyle>
          <a:p>
            <a:endParaRPr lang="en-US"/>
          </a:p>
        </p:txBody>
      </p:sp>
      <p:sp>
        <p:nvSpPr>
          <p:cNvPr id="6" name="Segnaposto numero diapositiva 5"/>
          <p:cNvSpPr>
            <a:spLocks noGrp="1"/>
          </p:cNvSpPr>
          <p:nvPr>
            <p:ph type="sldNum" sz="quarter" idx="12"/>
          </p:nvPr>
        </p:nvSpPr>
        <p:spPr/>
        <p:txBody>
          <a:bodyPr/>
          <a:lstStyle>
            <a:lvl1pPr>
              <a:defRPr/>
            </a:lvl1pPr>
          </a:lstStyle>
          <a:p>
            <a:fld id="{D9DD2946-8FC4-4C36-865D-EF359388C325}" type="slidenum">
              <a:rPr lang="it-IT"/>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fld id="{DA3E57BA-7A83-46D6-9906-3C64A16FFDE3}" type="datetimeFigureOut">
              <a:rPr lang="it-IT"/>
              <a:pPr/>
              <a:t>10/06/2015</a:t>
            </a:fld>
            <a:endParaRPr lang="it-IT"/>
          </a:p>
        </p:txBody>
      </p:sp>
      <p:sp>
        <p:nvSpPr>
          <p:cNvPr id="5" name="Segnaposto piè di pagina 4"/>
          <p:cNvSpPr>
            <a:spLocks noGrp="1"/>
          </p:cNvSpPr>
          <p:nvPr>
            <p:ph type="ftr" sz="quarter" idx="11"/>
          </p:nvPr>
        </p:nvSpPr>
        <p:spPr/>
        <p:txBody>
          <a:bodyPr/>
          <a:lstStyle>
            <a:lvl1pPr>
              <a:defRPr/>
            </a:lvl1pPr>
          </a:lstStyle>
          <a:p>
            <a:endParaRPr lang="en-US"/>
          </a:p>
        </p:txBody>
      </p:sp>
      <p:sp>
        <p:nvSpPr>
          <p:cNvPr id="6" name="Segnaposto numero diapositiva 5"/>
          <p:cNvSpPr>
            <a:spLocks noGrp="1"/>
          </p:cNvSpPr>
          <p:nvPr>
            <p:ph type="sldNum" sz="quarter" idx="12"/>
          </p:nvPr>
        </p:nvSpPr>
        <p:spPr/>
        <p:txBody>
          <a:bodyPr/>
          <a:lstStyle>
            <a:lvl1pPr>
              <a:defRPr/>
            </a:lvl1pPr>
          </a:lstStyle>
          <a:p>
            <a:fld id="{C575B537-93F0-4C44-8144-F8233C78551D}" type="slidenum">
              <a:rPr lang="it-IT"/>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fld id="{9422BE14-AF72-4F17-A708-85B53C11D1E4}" type="datetimeFigureOut">
              <a:rPr lang="it-IT"/>
              <a:pPr/>
              <a:t>10/06/2015</a:t>
            </a:fld>
            <a:endParaRPr lang="it-IT"/>
          </a:p>
        </p:txBody>
      </p:sp>
      <p:sp>
        <p:nvSpPr>
          <p:cNvPr id="6" name="Segnaposto piè di pagina 4"/>
          <p:cNvSpPr>
            <a:spLocks noGrp="1"/>
          </p:cNvSpPr>
          <p:nvPr>
            <p:ph type="ftr" sz="quarter" idx="11"/>
          </p:nvPr>
        </p:nvSpPr>
        <p:spPr/>
        <p:txBody>
          <a:bodyPr/>
          <a:lstStyle>
            <a:lvl1pPr>
              <a:defRPr/>
            </a:lvl1pPr>
          </a:lstStyle>
          <a:p>
            <a:endParaRPr lang="en-US"/>
          </a:p>
        </p:txBody>
      </p:sp>
      <p:sp>
        <p:nvSpPr>
          <p:cNvPr id="7" name="Segnaposto numero diapositiva 5"/>
          <p:cNvSpPr>
            <a:spLocks noGrp="1"/>
          </p:cNvSpPr>
          <p:nvPr>
            <p:ph type="sldNum" sz="quarter" idx="12"/>
          </p:nvPr>
        </p:nvSpPr>
        <p:spPr/>
        <p:txBody>
          <a:bodyPr/>
          <a:lstStyle>
            <a:lvl1pPr>
              <a:defRPr/>
            </a:lvl1pPr>
          </a:lstStyle>
          <a:p>
            <a:fld id="{DA7D62D7-DE5C-4544-8D84-59B84633E960}" type="slidenum">
              <a:rPr lang="it-IT"/>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fld id="{4BD9B31B-B585-4008-A70C-5C8ACD315CE9}" type="datetimeFigureOut">
              <a:rPr lang="it-IT"/>
              <a:pPr/>
              <a:t>10/06/2015</a:t>
            </a:fld>
            <a:endParaRPr lang="it-IT"/>
          </a:p>
        </p:txBody>
      </p:sp>
      <p:sp>
        <p:nvSpPr>
          <p:cNvPr id="8" name="Segnaposto piè di pagina 4"/>
          <p:cNvSpPr>
            <a:spLocks noGrp="1"/>
          </p:cNvSpPr>
          <p:nvPr>
            <p:ph type="ftr" sz="quarter" idx="11"/>
          </p:nvPr>
        </p:nvSpPr>
        <p:spPr/>
        <p:txBody>
          <a:bodyPr/>
          <a:lstStyle>
            <a:lvl1pPr>
              <a:defRPr/>
            </a:lvl1pPr>
          </a:lstStyle>
          <a:p>
            <a:endParaRPr lang="en-US"/>
          </a:p>
        </p:txBody>
      </p:sp>
      <p:sp>
        <p:nvSpPr>
          <p:cNvPr id="9" name="Segnaposto numero diapositiva 5"/>
          <p:cNvSpPr>
            <a:spLocks noGrp="1"/>
          </p:cNvSpPr>
          <p:nvPr>
            <p:ph type="sldNum" sz="quarter" idx="12"/>
          </p:nvPr>
        </p:nvSpPr>
        <p:spPr/>
        <p:txBody>
          <a:bodyPr/>
          <a:lstStyle>
            <a:lvl1pPr>
              <a:defRPr/>
            </a:lvl1pPr>
          </a:lstStyle>
          <a:p>
            <a:fld id="{7846FC17-9C8D-48A7-A662-0B02E161070E}" type="slidenum">
              <a:rPr lang="it-IT"/>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fld id="{B38EE0D3-2C94-46EB-A71E-89764EAF491B}" type="datetimeFigureOut">
              <a:rPr lang="it-IT"/>
              <a:pPr/>
              <a:t>10/06/2015</a:t>
            </a:fld>
            <a:endParaRPr lang="it-IT"/>
          </a:p>
        </p:txBody>
      </p:sp>
      <p:sp>
        <p:nvSpPr>
          <p:cNvPr id="4" name="Segnaposto piè di pagina 4"/>
          <p:cNvSpPr>
            <a:spLocks noGrp="1"/>
          </p:cNvSpPr>
          <p:nvPr>
            <p:ph type="ftr" sz="quarter" idx="11"/>
          </p:nvPr>
        </p:nvSpPr>
        <p:spPr/>
        <p:txBody>
          <a:bodyPr/>
          <a:lstStyle>
            <a:lvl1pPr>
              <a:defRPr/>
            </a:lvl1pPr>
          </a:lstStyle>
          <a:p>
            <a:endParaRPr lang="en-US"/>
          </a:p>
        </p:txBody>
      </p:sp>
      <p:sp>
        <p:nvSpPr>
          <p:cNvPr id="5" name="Segnaposto numero diapositiva 5"/>
          <p:cNvSpPr>
            <a:spLocks noGrp="1"/>
          </p:cNvSpPr>
          <p:nvPr>
            <p:ph type="sldNum" sz="quarter" idx="12"/>
          </p:nvPr>
        </p:nvSpPr>
        <p:spPr/>
        <p:txBody>
          <a:bodyPr/>
          <a:lstStyle>
            <a:lvl1pPr>
              <a:defRPr/>
            </a:lvl1pPr>
          </a:lstStyle>
          <a:p>
            <a:fld id="{AA20FCBB-BE6F-4181-9C93-E5491D7C2D22}" type="slidenum">
              <a:rPr lang="it-IT"/>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fld id="{D489F3F6-64AB-44DE-B00E-79522E032D29}" type="datetimeFigureOut">
              <a:rPr lang="it-IT"/>
              <a:pPr/>
              <a:t>10/06/2015</a:t>
            </a:fld>
            <a:endParaRPr lang="it-IT"/>
          </a:p>
        </p:txBody>
      </p:sp>
      <p:sp>
        <p:nvSpPr>
          <p:cNvPr id="3" name="Segnaposto piè di pagina 4"/>
          <p:cNvSpPr>
            <a:spLocks noGrp="1"/>
          </p:cNvSpPr>
          <p:nvPr>
            <p:ph type="ftr" sz="quarter" idx="11"/>
          </p:nvPr>
        </p:nvSpPr>
        <p:spPr/>
        <p:txBody>
          <a:bodyPr/>
          <a:lstStyle>
            <a:lvl1pPr>
              <a:defRPr/>
            </a:lvl1pPr>
          </a:lstStyle>
          <a:p>
            <a:endParaRPr lang="en-US"/>
          </a:p>
        </p:txBody>
      </p:sp>
      <p:sp>
        <p:nvSpPr>
          <p:cNvPr id="4" name="Segnaposto numero diapositiva 5"/>
          <p:cNvSpPr>
            <a:spLocks noGrp="1"/>
          </p:cNvSpPr>
          <p:nvPr>
            <p:ph type="sldNum" sz="quarter" idx="12"/>
          </p:nvPr>
        </p:nvSpPr>
        <p:spPr/>
        <p:txBody>
          <a:bodyPr/>
          <a:lstStyle>
            <a:lvl1pPr>
              <a:defRPr/>
            </a:lvl1pPr>
          </a:lstStyle>
          <a:p>
            <a:fld id="{2EEFB847-0360-4B3A-B081-B00DDC51246A}" type="slidenum">
              <a:rPr lang="it-IT"/>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fld id="{3C690232-44D2-46AE-9EFE-0B60B2C70BA6}" type="datetimeFigureOut">
              <a:rPr lang="it-IT"/>
              <a:pPr/>
              <a:t>10/06/2015</a:t>
            </a:fld>
            <a:endParaRPr lang="it-IT"/>
          </a:p>
        </p:txBody>
      </p:sp>
      <p:sp>
        <p:nvSpPr>
          <p:cNvPr id="6" name="Segnaposto piè di pagina 4"/>
          <p:cNvSpPr>
            <a:spLocks noGrp="1"/>
          </p:cNvSpPr>
          <p:nvPr>
            <p:ph type="ftr" sz="quarter" idx="11"/>
          </p:nvPr>
        </p:nvSpPr>
        <p:spPr/>
        <p:txBody>
          <a:bodyPr/>
          <a:lstStyle>
            <a:lvl1pPr>
              <a:defRPr/>
            </a:lvl1pPr>
          </a:lstStyle>
          <a:p>
            <a:endParaRPr lang="en-US"/>
          </a:p>
        </p:txBody>
      </p:sp>
      <p:sp>
        <p:nvSpPr>
          <p:cNvPr id="7" name="Segnaposto numero diapositiva 5"/>
          <p:cNvSpPr>
            <a:spLocks noGrp="1"/>
          </p:cNvSpPr>
          <p:nvPr>
            <p:ph type="sldNum" sz="quarter" idx="12"/>
          </p:nvPr>
        </p:nvSpPr>
        <p:spPr/>
        <p:txBody>
          <a:bodyPr/>
          <a:lstStyle>
            <a:lvl1pPr>
              <a:defRPr/>
            </a:lvl1pPr>
          </a:lstStyle>
          <a:p>
            <a:fld id="{DB67D232-136A-4748-8896-6DFA8BBAD188}" type="slidenum">
              <a:rPr lang="it-IT"/>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fld id="{2FE7AF5C-C8CC-4BBD-BAEE-CC85F01AB712}" type="datetimeFigureOut">
              <a:rPr lang="it-IT"/>
              <a:pPr/>
              <a:t>10/06/2015</a:t>
            </a:fld>
            <a:endParaRPr lang="it-IT"/>
          </a:p>
        </p:txBody>
      </p:sp>
      <p:sp>
        <p:nvSpPr>
          <p:cNvPr id="6" name="Segnaposto piè di pagina 4"/>
          <p:cNvSpPr>
            <a:spLocks noGrp="1"/>
          </p:cNvSpPr>
          <p:nvPr>
            <p:ph type="ftr" sz="quarter" idx="11"/>
          </p:nvPr>
        </p:nvSpPr>
        <p:spPr/>
        <p:txBody>
          <a:bodyPr/>
          <a:lstStyle>
            <a:lvl1pPr>
              <a:defRPr/>
            </a:lvl1pPr>
          </a:lstStyle>
          <a:p>
            <a:endParaRPr lang="en-US"/>
          </a:p>
        </p:txBody>
      </p:sp>
      <p:sp>
        <p:nvSpPr>
          <p:cNvPr id="7" name="Segnaposto numero diapositiva 5"/>
          <p:cNvSpPr>
            <a:spLocks noGrp="1"/>
          </p:cNvSpPr>
          <p:nvPr>
            <p:ph type="sldNum" sz="quarter" idx="12"/>
          </p:nvPr>
        </p:nvSpPr>
        <p:spPr/>
        <p:txBody>
          <a:bodyPr/>
          <a:lstStyle>
            <a:lvl1pPr>
              <a:defRPr/>
            </a:lvl1pPr>
          </a:lstStyle>
          <a:p>
            <a:fld id="{4640F803-A2E3-4FFF-92F1-531AEF07E45A}" type="slidenum">
              <a:rPr lang="it-IT"/>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22700618-6949-4A07-8E89-2C882F66E229}" type="datetimeFigureOut">
              <a:rPr lang="it-IT"/>
              <a:pPr/>
              <a:t>10/06/2015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4BF51F9E-AE40-4744-B1C2-77CC98D6C38F}" type="slidenum">
              <a:rPr lang="it-IT"/>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gif"/><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it.wikipedia.org/" TargetMode="External"/><Relationship Id="rId2" Type="http://schemas.openxmlformats.org/officeDocument/2006/relationships/hyperlink" Target="http://marvel.com/comics" TargetMode="External"/><Relationship Id="rId1" Type="http://schemas.openxmlformats.org/officeDocument/2006/relationships/slideLayout" Target="../slideLayouts/slideLayout7.xml"/><Relationship Id="rId6" Type="http://schemas.openxmlformats.org/officeDocument/2006/relationships/hyperlink" Target="http://www.sapere.it/" TargetMode="External"/><Relationship Id="rId5" Type="http://schemas.openxmlformats.org/officeDocument/2006/relationships/hyperlink" Target="http://www.focus.it/" TargetMode="External"/><Relationship Id="rId4" Type="http://schemas.openxmlformats.org/officeDocument/2006/relationships/hyperlink" Target="http://www.vialattea.ne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0000"/>
            <a:lum/>
          </a:blip>
          <a:srcRect/>
          <a:stretch>
            <a:fillRect/>
          </a:stretch>
        </a:blipFill>
        <a:effectLst/>
      </p:bgPr>
    </p:bg>
    <p:spTree>
      <p:nvGrpSpPr>
        <p:cNvPr id="1" name=""/>
        <p:cNvGrpSpPr/>
        <p:nvPr/>
      </p:nvGrpSpPr>
      <p:grpSpPr>
        <a:xfrm>
          <a:off x="0" y="0"/>
          <a:ext cx="0" cy="0"/>
          <a:chOff x="0" y="0"/>
          <a:chExt cx="0" cy="0"/>
        </a:xfrm>
      </p:grpSpPr>
      <p:sp>
        <p:nvSpPr>
          <p:cNvPr id="2050" name="CasellaDiTesto 1"/>
          <p:cNvSpPr txBox="1">
            <a:spLocks noChangeArrowheads="1"/>
          </p:cNvSpPr>
          <p:nvPr/>
        </p:nvSpPr>
        <p:spPr bwMode="auto">
          <a:xfrm>
            <a:off x="500063" y="357188"/>
            <a:ext cx="214312" cy="369887"/>
          </a:xfrm>
          <a:prstGeom prst="rect">
            <a:avLst/>
          </a:prstGeom>
          <a:noFill/>
          <a:ln w="9525">
            <a:noFill/>
            <a:miter lim="800000"/>
            <a:headEnd/>
            <a:tailEnd/>
          </a:ln>
        </p:spPr>
        <p:txBody>
          <a:bodyPr>
            <a:spAutoFit/>
          </a:bodyPr>
          <a:lstStyle/>
          <a:p>
            <a:endParaRPr lang="en-US">
              <a:latin typeface="Calibri" pitchFamily="34" charset="0"/>
            </a:endParaRPr>
          </a:p>
        </p:txBody>
      </p:sp>
      <p:sp>
        <p:nvSpPr>
          <p:cNvPr id="6" name="Fumetto 3 5"/>
          <p:cNvSpPr/>
          <p:nvPr/>
        </p:nvSpPr>
        <p:spPr>
          <a:xfrm rot="351329">
            <a:off x="256397" y="129749"/>
            <a:ext cx="2627565" cy="1641640"/>
          </a:xfrm>
          <a:prstGeom prst="wedgeEllipseCallout">
            <a:avLst>
              <a:gd name="adj1" fmla="val -51925"/>
              <a:gd name="adj2" fmla="val -45959"/>
            </a:avLst>
          </a:prstGeom>
          <a:noFill/>
          <a:ln>
            <a:solidFill>
              <a:srgbClr val="002060">
                <a:alpha val="7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p:cNvSpPr txBox="1"/>
          <p:nvPr/>
        </p:nvSpPr>
        <p:spPr>
          <a:xfrm>
            <a:off x="0" y="1124744"/>
            <a:ext cx="3168352" cy="584775"/>
          </a:xfrm>
          <a:prstGeom prst="rect">
            <a:avLst/>
          </a:prstGeom>
          <a:noFill/>
        </p:spPr>
        <p:txBody>
          <a:bodyPr wrap="square" rtlCol="0">
            <a:spAutoFit/>
          </a:bodyPr>
          <a:lstStyle/>
          <a:p>
            <a:pPr algn="ctr"/>
            <a:r>
              <a:rPr lang="it-IT" sz="1600" b="1" dirty="0" smtClean="0">
                <a:solidFill>
                  <a:srgbClr val="002060"/>
                </a:solidFill>
                <a:latin typeface="Comic Sans MS" pitchFamily="66" charset="0"/>
              </a:rPr>
              <a:t>TRA FANTASIA </a:t>
            </a:r>
          </a:p>
          <a:p>
            <a:pPr algn="ctr"/>
            <a:r>
              <a:rPr lang="it-IT" sz="1600" b="1" dirty="0" smtClean="0">
                <a:solidFill>
                  <a:srgbClr val="002060"/>
                </a:solidFill>
                <a:latin typeface="Comic Sans MS" pitchFamily="66" charset="0"/>
              </a:rPr>
              <a:t>E REALTA’</a:t>
            </a:r>
            <a:endParaRPr lang="it-IT" sz="1600" b="1" dirty="0">
              <a:solidFill>
                <a:srgbClr val="002060"/>
              </a:solidFill>
              <a:latin typeface="Comic Sans MS" pitchFamily="66" charset="0"/>
            </a:endParaRPr>
          </a:p>
        </p:txBody>
      </p:sp>
      <p:sp>
        <p:nvSpPr>
          <p:cNvPr id="8" name="Rettangolo 7"/>
          <p:cNvSpPr/>
          <p:nvPr/>
        </p:nvSpPr>
        <p:spPr>
          <a:xfrm>
            <a:off x="-180528" y="260648"/>
            <a:ext cx="3563888" cy="954107"/>
          </a:xfrm>
          <a:prstGeom prst="rect">
            <a:avLst/>
          </a:prstGeom>
          <a:noFill/>
          <a:scene3d>
            <a:camera prst="orthographicFront"/>
            <a:lightRig rig="threePt" dir="t"/>
          </a:scene3d>
          <a:sp3d>
            <a:bevelB w="165100" prst="coolSlant"/>
          </a:sp3d>
        </p:spPr>
        <p:txBody>
          <a:bodyPr wrap="square" lIns="91440" tIns="45720" rIns="91440" bIns="45720">
            <a:spAutoFit/>
          </a:bodyPr>
          <a:lstStyle/>
          <a:p>
            <a:pPr algn="ctr"/>
            <a:r>
              <a:rPr lang="it-IT" sz="2800" dirty="0" smtClean="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rPr>
              <a:t>SUPEREROI </a:t>
            </a:r>
          </a:p>
          <a:p>
            <a:pPr algn="ctr"/>
            <a:r>
              <a:rPr lang="it-IT" sz="2800" dirty="0" smtClean="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rPr>
              <a:t>MARVEL:</a:t>
            </a:r>
            <a:endParaRPr lang="it-IT" sz="2800" dirty="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endParaRPr>
          </a:p>
        </p:txBody>
      </p:sp>
      <p:sp>
        <p:nvSpPr>
          <p:cNvPr id="9" name="Rettangolo 8"/>
          <p:cNvSpPr/>
          <p:nvPr/>
        </p:nvSpPr>
        <p:spPr>
          <a:xfrm>
            <a:off x="5436096" y="188640"/>
            <a:ext cx="1835696" cy="477054"/>
          </a:xfrm>
          <a:prstGeom prst="rect">
            <a:avLst/>
          </a:prstGeom>
          <a:noFill/>
          <a:scene3d>
            <a:camera prst="orthographicFront"/>
            <a:lightRig rig="threePt" dir="t"/>
          </a:scene3d>
          <a:sp3d>
            <a:bevelB w="165100" prst="coolSlant"/>
          </a:sp3d>
        </p:spPr>
        <p:txBody>
          <a:bodyPr wrap="square" lIns="91440" tIns="45720" rIns="91440" bIns="45720">
            <a:spAutoFit/>
          </a:bodyPr>
          <a:lstStyle/>
          <a:p>
            <a:pPr algn="ctr"/>
            <a:r>
              <a:rPr lang="it-IT" sz="2500" dirty="0" smtClean="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rPr>
              <a:t>STORIA</a:t>
            </a:r>
            <a:endParaRPr lang="it-IT" sz="2500" dirty="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endParaRPr>
          </a:p>
        </p:txBody>
      </p:sp>
      <p:sp>
        <p:nvSpPr>
          <p:cNvPr id="15" name="Rettangolo 14"/>
          <p:cNvSpPr/>
          <p:nvPr/>
        </p:nvSpPr>
        <p:spPr>
          <a:xfrm>
            <a:off x="5796136" y="260648"/>
            <a:ext cx="1944216" cy="792088"/>
          </a:xfrm>
          <a:prstGeom prst="rect">
            <a:avLst/>
          </a:prstGeom>
          <a:noFill/>
          <a:ln>
            <a:solidFill>
              <a:srgbClr val="00206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6" name="Rettangolo 15"/>
          <p:cNvSpPr/>
          <p:nvPr/>
        </p:nvSpPr>
        <p:spPr>
          <a:xfrm>
            <a:off x="6588224" y="836712"/>
            <a:ext cx="2160240" cy="1224136"/>
          </a:xfrm>
          <a:prstGeom prst="rect">
            <a:avLst/>
          </a:prstGeom>
          <a:noFill/>
          <a:ln>
            <a:solidFill>
              <a:srgbClr val="00206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b="1" dirty="0" smtClean="0">
                <a:solidFill>
                  <a:srgbClr val="002060"/>
                </a:solidFill>
                <a:latin typeface="Comic Sans MS" pitchFamily="66" charset="0"/>
              </a:rPr>
              <a:t>MAGNETO </a:t>
            </a:r>
          </a:p>
          <a:p>
            <a:pPr algn="ctr"/>
            <a:r>
              <a:rPr lang="it-IT" sz="1400" b="1" dirty="0" smtClean="0">
                <a:solidFill>
                  <a:srgbClr val="002060"/>
                </a:solidFill>
                <a:latin typeface="Comic Sans MS" pitchFamily="66" charset="0"/>
              </a:rPr>
              <a:t>La shoah</a:t>
            </a:r>
            <a:endParaRPr lang="it-IT" sz="1400" b="1" dirty="0">
              <a:solidFill>
                <a:srgbClr val="002060"/>
              </a:solidFill>
              <a:latin typeface="Comic Sans MS" pitchFamily="66" charset="0"/>
            </a:endParaRPr>
          </a:p>
        </p:txBody>
      </p:sp>
      <p:sp>
        <p:nvSpPr>
          <p:cNvPr id="17" name="Rettangolo 16"/>
          <p:cNvSpPr/>
          <p:nvPr/>
        </p:nvSpPr>
        <p:spPr>
          <a:xfrm>
            <a:off x="3995936" y="836712"/>
            <a:ext cx="2160240" cy="1224136"/>
          </a:xfrm>
          <a:prstGeom prst="rect">
            <a:avLst/>
          </a:prstGeom>
          <a:noFill/>
          <a:ln>
            <a:solidFill>
              <a:srgbClr val="00206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b="1" dirty="0" smtClean="0">
                <a:solidFill>
                  <a:srgbClr val="002060"/>
                </a:solidFill>
                <a:latin typeface="Comic Sans MS" pitchFamily="66" charset="0"/>
              </a:rPr>
              <a:t>CAPITAN AMERICA </a:t>
            </a:r>
          </a:p>
          <a:p>
            <a:pPr algn="ctr"/>
            <a:r>
              <a:rPr lang="it-IT" sz="1400" b="1" dirty="0" smtClean="0">
                <a:solidFill>
                  <a:srgbClr val="002060"/>
                </a:solidFill>
                <a:latin typeface="Comic Sans MS" pitchFamily="66" charset="0"/>
              </a:rPr>
              <a:t>La seconda guerra mondiale</a:t>
            </a:r>
          </a:p>
        </p:txBody>
      </p:sp>
      <p:cxnSp>
        <p:nvCxnSpPr>
          <p:cNvPr id="21" name="Connettore 1 20"/>
          <p:cNvCxnSpPr>
            <a:endCxn id="17" idx="0"/>
          </p:cNvCxnSpPr>
          <p:nvPr/>
        </p:nvCxnSpPr>
        <p:spPr>
          <a:xfrm flipH="1">
            <a:off x="5076056" y="404664"/>
            <a:ext cx="36004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Connettore 1 22"/>
          <p:cNvCxnSpPr>
            <a:endCxn id="16" idx="0"/>
          </p:cNvCxnSpPr>
          <p:nvPr/>
        </p:nvCxnSpPr>
        <p:spPr>
          <a:xfrm>
            <a:off x="7308304" y="404664"/>
            <a:ext cx="360040" cy="432048"/>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ttangolo 23"/>
          <p:cNvSpPr/>
          <p:nvPr/>
        </p:nvSpPr>
        <p:spPr>
          <a:xfrm>
            <a:off x="971600" y="2564904"/>
            <a:ext cx="1835696" cy="477054"/>
          </a:xfrm>
          <a:prstGeom prst="rect">
            <a:avLst/>
          </a:prstGeom>
          <a:noFill/>
          <a:scene3d>
            <a:camera prst="orthographicFront"/>
            <a:lightRig rig="threePt" dir="t"/>
          </a:scene3d>
          <a:sp3d>
            <a:bevelB w="165100" prst="coolSlant"/>
          </a:sp3d>
        </p:spPr>
        <p:txBody>
          <a:bodyPr wrap="square" lIns="91440" tIns="45720" rIns="91440" bIns="45720">
            <a:spAutoFit/>
          </a:bodyPr>
          <a:lstStyle/>
          <a:p>
            <a:pPr algn="ctr"/>
            <a:r>
              <a:rPr lang="it-IT" sz="2500" dirty="0" smtClean="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rPr>
              <a:t>INGLESE</a:t>
            </a:r>
            <a:endParaRPr lang="it-IT" sz="2500" dirty="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endParaRPr>
          </a:p>
        </p:txBody>
      </p:sp>
      <p:sp>
        <p:nvSpPr>
          <p:cNvPr id="25" name="Rettangolo 24"/>
          <p:cNvSpPr/>
          <p:nvPr/>
        </p:nvSpPr>
        <p:spPr>
          <a:xfrm>
            <a:off x="179512" y="3068960"/>
            <a:ext cx="2448272" cy="1368152"/>
          </a:xfrm>
          <a:prstGeom prst="rect">
            <a:avLst/>
          </a:prstGeom>
          <a:noFill/>
          <a:ln>
            <a:solidFill>
              <a:srgbClr val="00206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r>
              <a:rPr lang="it-IT" sz="1400" b="1" dirty="0" smtClean="0">
                <a:solidFill>
                  <a:srgbClr val="002060"/>
                </a:solidFill>
                <a:latin typeface="Comic Sans MS" pitchFamily="66" charset="0"/>
              </a:rPr>
              <a:t>HULK </a:t>
            </a:r>
          </a:p>
          <a:p>
            <a:pPr algn="ctr"/>
            <a:r>
              <a:rPr lang="it-IT" sz="1400" b="1" dirty="0" smtClean="0">
                <a:solidFill>
                  <a:srgbClr val="002060"/>
                </a:solidFill>
                <a:latin typeface="Comic Sans MS" pitchFamily="66" charset="0"/>
              </a:rPr>
              <a:t>e la doppia personalità:</a:t>
            </a:r>
          </a:p>
          <a:p>
            <a:pPr algn="ctr"/>
            <a:endParaRPr lang="it-IT" sz="1100" b="1" dirty="0" smtClean="0">
              <a:solidFill>
                <a:srgbClr val="002060"/>
              </a:solidFill>
              <a:latin typeface="Comic Sans MS" pitchFamily="66" charset="0"/>
            </a:endParaRPr>
          </a:p>
          <a:p>
            <a:pPr algn="ctr"/>
            <a:r>
              <a:rPr lang="en-US" sz="1100" b="1" dirty="0" smtClean="0">
                <a:solidFill>
                  <a:srgbClr val="002060"/>
                </a:solidFill>
                <a:latin typeface="Comic Sans MS" pitchFamily="66" charset="0"/>
                <a:ea typeface="MS Mincho" pitchFamily="49" charset="-128"/>
                <a:cs typeface="Times New Roman" pitchFamily="18" charset="0"/>
              </a:rPr>
              <a:t>“The picture of Dorian Gray”</a:t>
            </a:r>
          </a:p>
          <a:p>
            <a:pPr algn="ctr"/>
            <a:r>
              <a:rPr lang="en-US" sz="1100" b="1" dirty="0" smtClean="0">
                <a:solidFill>
                  <a:srgbClr val="002060"/>
                </a:solidFill>
                <a:latin typeface="Comic Sans MS" pitchFamily="66" charset="0"/>
                <a:ea typeface="MS Mincho" pitchFamily="49" charset="-128"/>
                <a:cs typeface="Times New Roman" pitchFamily="18" charset="0"/>
              </a:rPr>
              <a:t> </a:t>
            </a:r>
          </a:p>
          <a:p>
            <a:pPr algn="ctr"/>
            <a:r>
              <a:rPr lang="en-US" sz="1100" b="1" dirty="0" smtClean="0">
                <a:solidFill>
                  <a:srgbClr val="002060"/>
                </a:solidFill>
                <a:latin typeface="Comic Sans MS" pitchFamily="66" charset="0"/>
                <a:ea typeface="MS Mincho" pitchFamily="49" charset="-128"/>
                <a:cs typeface="Times New Roman" pitchFamily="18" charset="0"/>
              </a:rPr>
              <a:t>"The strange case of Dr Jekyll and </a:t>
            </a:r>
            <a:r>
              <a:rPr lang="en-US" sz="1100" b="1" dirty="0" err="1" smtClean="0">
                <a:solidFill>
                  <a:srgbClr val="002060"/>
                </a:solidFill>
                <a:latin typeface="Comic Sans MS" pitchFamily="66" charset="0"/>
                <a:ea typeface="MS Mincho" pitchFamily="49" charset="-128"/>
                <a:cs typeface="Times New Roman" pitchFamily="18" charset="0"/>
              </a:rPr>
              <a:t>Mr</a:t>
            </a:r>
            <a:r>
              <a:rPr lang="en-US" sz="1100" b="1" dirty="0" smtClean="0">
                <a:solidFill>
                  <a:srgbClr val="002060"/>
                </a:solidFill>
                <a:latin typeface="Comic Sans MS" pitchFamily="66" charset="0"/>
                <a:ea typeface="MS Mincho" pitchFamily="49" charset="-128"/>
                <a:cs typeface="Times New Roman" pitchFamily="18" charset="0"/>
              </a:rPr>
              <a:t> Hyde</a:t>
            </a:r>
            <a:r>
              <a:rPr lang="en-US" sz="1000" b="1" dirty="0" smtClean="0">
                <a:solidFill>
                  <a:srgbClr val="002060"/>
                </a:solidFill>
                <a:latin typeface="Comic Sans MS" pitchFamily="66" charset="0"/>
                <a:ea typeface="MS Mincho" pitchFamily="49" charset="-128"/>
                <a:cs typeface="Times New Roman" pitchFamily="18" charset="0"/>
              </a:rPr>
              <a:t>“</a:t>
            </a: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it-IT" sz="1400" b="1" dirty="0" smtClean="0">
              <a:solidFill>
                <a:srgbClr val="002060"/>
              </a:solidFill>
              <a:latin typeface="Comic Sans MS" pitchFamily="66" charset="0"/>
            </a:endParaRPr>
          </a:p>
        </p:txBody>
      </p:sp>
      <p:sp>
        <p:nvSpPr>
          <p:cNvPr id="28" name="Rettangolo 27"/>
          <p:cNvSpPr/>
          <p:nvPr/>
        </p:nvSpPr>
        <p:spPr>
          <a:xfrm>
            <a:off x="3131840" y="2564904"/>
            <a:ext cx="1835696" cy="477054"/>
          </a:xfrm>
          <a:prstGeom prst="rect">
            <a:avLst/>
          </a:prstGeom>
          <a:noFill/>
          <a:scene3d>
            <a:camera prst="orthographicFront"/>
            <a:lightRig rig="threePt" dir="t"/>
          </a:scene3d>
          <a:sp3d>
            <a:bevelB w="165100" prst="coolSlant"/>
          </a:sp3d>
        </p:spPr>
        <p:txBody>
          <a:bodyPr wrap="square" lIns="91440" tIns="45720" rIns="91440" bIns="45720">
            <a:spAutoFit/>
          </a:bodyPr>
          <a:lstStyle/>
          <a:p>
            <a:pPr algn="ctr"/>
            <a:r>
              <a:rPr lang="it-IT" sz="2500" dirty="0" smtClean="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rPr>
              <a:t>SCIENZE</a:t>
            </a:r>
          </a:p>
        </p:txBody>
      </p:sp>
      <p:sp>
        <p:nvSpPr>
          <p:cNvPr id="29" name="Rettangolo 28"/>
          <p:cNvSpPr/>
          <p:nvPr/>
        </p:nvSpPr>
        <p:spPr>
          <a:xfrm>
            <a:off x="3131840" y="3068960"/>
            <a:ext cx="2520280" cy="1224136"/>
          </a:xfrm>
          <a:prstGeom prst="rect">
            <a:avLst/>
          </a:prstGeom>
          <a:noFill/>
          <a:ln>
            <a:solidFill>
              <a:srgbClr val="00206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r>
              <a:rPr lang="it-IT" sz="1400" b="1" dirty="0" smtClean="0">
                <a:solidFill>
                  <a:srgbClr val="002060"/>
                </a:solidFill>
                <a:latin typeface="Comic Sans MS" pitchFamily="66" charset="0"/>
              </a:rPr>
              <a:t>STORM</a:t>
            </a:r>
          </a:p>
          <a:p>
            <a:pPr algn="ctr"/>
            <a:r>
              <a:rPr lang="it-IT" sz="1400" b="1" dirty="0" smtClean="0">
                <a:solidFill>
                  <a:srgbClr val="002060"/>
                </a:solidFill>
                <a:latin typeface="Comic Sans MS" pitchFamily="66" charset="0"/>
              </a:rPr>
              <a:t>ed i fenomeni atmosferici:</a:t>
            </a:r>
          </a:p>
          <a:p>
            <a:pPr algn="ctr"/>
            <a:endParaRPr lang="it-IT" sz="1400" b="1" dirty="0" smtClean="0">
              <a:solidFill>
                <a:srgbClr val="002060"/>
              </a:solidFill>
              <a:latin typeface="Comic Sans MS" pitchFamily="66" charset="0"/>
            </a:endParaRPr>
          </a:p>
          <a:p>
            <a:pPr algn="ctr"/>
            <a:r>
              <a:rPr lang="en-US" sz="1400" b="1" dirty="0" smtClean="0">
                <a:solidFill>
                  <a:srgbClr val="002060"/>
                </a:solidFill>
                <a:latin typeface="Comic Sans MS" pitchFamily="66" charset="0"/>
                <a:ea typeface="MS Mincho" pitchFamily="49" charset="-128"/>
                <a:cs typeface="Times New Roman" pitchFamily="18" charset="0"/>
              </a:rPr>
              <a:t>I VENTI</a:t>
            </a: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it-IT" sz="1400" b="1" dirty="0" smtClean="0">
              <a:solidFill>
                <a:srgbClr val="002060"/>
              </a:solidFill>
              <a:latin typeface="Comic Sans MS" pitchFamily="66" charset="0"/>
            </a:endParaRPr>
          </a:p>
        </p:txBody>
      </p:sp>
      <p:sp>
        <p:nvSpPr>
          <p:cNvPr id="30" name="Rettangolo 29"/>
          <p:cNvSpPr/>
          <p:nvPr/>
        </p:nvSpPr>
        <p:spPr>
          <a:xfrm>
            <a:off x="6444208" y="2564904"/>
            <a:ext cx="1835696" cy="477054"/>
          </a:xfrm>
          <a:prstGeom prst="rect">
            <a:avLst/>
          </a:prstGeom>
          <a:noFill/>
          <a:scene3d>
            <a:camera prst="orthographicFront"/>
            <a:lightRig rig="threePt" dir="t"/>
          </a:scene3d>
          <a:sp3d>
            <a:bevelB w="165100" prst="coolSlant"/>
          </a:sp3d>
        </p:spPr>
        <p:txBody>
          <a:bodyPr wrap="square" lIns="91440" tIns="45720" rIns="91440" bIns="45720">
            <a:spAutoFit/>
          </a:bodyPr>
          <a:lstStyle/>
          <a:p>
            <a:pPr algn="ctr"/>
            <a:r>
              <a:rPr lang="it-IT" sz="2500" dirty="0" smtClean="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rPr>
              <a:t>FISICA</a:t>
            </a:r>
          </a:p>
        </p:txBody>
      </p:sp>
      <p:sp>
        <p:nvSpPr>
          <p:cNvPr id="31" name="Rettangolo 30"/>
          <p:cNvSpPr/>
          <p:nvPr/>
        </p:nvSpPr>
        <p:spPr>
          <a:xfrm>
            <a:off x="5868144" y="3068960"/>
            <a:ext cx="2520280" cy="1224136"/>
          </a:xfrm>
          <a:prstGeom prst="rect">
            <a:avLst/>
          </a:prstGeom>
          <a:noFill/>
          <a:ln>
            <a:solidFill>
              <a:srgbClr val="00206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r>
              <a:rPr lang="it-IT" sz="1400" b="1" dirty="0" smtClean="0">
                <a:solidFill>
                  <a:srgbClr val="002060"/>
                </a:solidFill>
                <a:latin typeface="Comic Sans MS" pitchFamily="66" charset="0"/>
              </a:rPr>
              <a:t>GALACTUS</a:t>
            </a:r>
          </a:p>
          <a:p>
            <a:pPr algn="ctr"/>
            <a:r>
              <a:rPr lang="it-IT" sz="1400" b="1" dirty="0" smtClean="0">
                <a:solidFill>
                  <a:srgbClr val="002060"/>
                </a:solidFill>
                <a:latin typeface="Comic Sans MS" pitchFamily="66" charset="0"/>
              </a:rPr>
              <a:t>origini ed evoluzione dell’Universo:</a:t>
            </a:r>
          </a:p>
          <a:p>
            <a:pPr algn="ctr"/>
            <a:endParaRPr lang="it-IT" sz="1400" b="1" dirty="0" smtClean="0">
              <a:solidFill>
                <a:srgbClr val="002060"/>
              </a:solidFill>
              <a:latin typeface="Comic Sans MS" pitchFamily="66" charset="0"/>
            </a:endParaRPr>
          </a:p>
          <a:p>
            <a:pPr algn="ctr"/>
            <a:r>
              <a:rPr lang="it-IT" sz="1400" b="1" dirty="0" smtClean="0">
                <a:solidFill>
                  <a:srgbClr val="002060"/>
                </a:solidFill>
                <a:latin typeface="Comic Sans MS" pitchFamily="66" charset="0"/>
              </a:rPr>
              <a:t>LEGGE </a:t>
            </a:r>
            <a:r>
              <a:rPr lang="it-IT" sz="1400" b="1" dirty="0" err="1" smtClean="0">
                <a:solidFill>
                  <a:srgbClr val="002060"/>
                </a:solidFill>
                <a:latin typeface="Comic Sans MS" pitchFamily="66" charset="0"/>
              </a:rPr>
              <a:t>DI</a:t>
            </a:r>
            <a:r>
              <a:rPr lang="it-IT" sz="1400" b="1" dirty="0" smtClean="0">
                <a:solidFill>
                  <a:srgbClr val="002060"/>
                </a:solidFill>
                <a:latin typeface="Comic Sans MS" pitchFamily="66" charset="0"/>
              </a:rPr>
              <a:t> HUBBLE</a:t>
            </a:r>
            <a:r>
              <a:rPr lang="it-IT" sz="1400" dirty="0" smtClean="0">
                <a:latin typeface="Comic Sans MS" pitchFamily="66" charset="0"/>
              </a:rPr>
              <a:t> </a:t>
            </a:r>
          </a:p>
          <a:p>
            <a:pPr algn="ctr"/>
            <a:endParaRPr lang="it-IT" sz="1400" b="1" dirty="0" smtClean="0">
              <a:solidFill>
                <a:srgbClr val="002060"/>
              </a:solidFill>
              <a:latin typeface="Comic Sans MS" pitchFamily="66"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it-IT" sz="1400" b="1" dirty="0" smtClean="0">
              <a:solidFill>
                <a:srgbClr val="002060"/>
              </a:solidFill>
              <a:latin typeface="Comic Sans MS" pitchFamily="66" charset="0"/>
            </a:endParaRPr>
          </a:p>
        </p:txBody>
      </p:sp>
      <p:sp>
        <p:nvSpPr>
          <p:cNvPr id="33" name="Rettangolo 32"/>
          <p:cNvSpPr/>
          <p:nvPr/>
        </p:nvSpPr>
        <p:spPr>
          <a:xfrm>
            <a:off x="-252536" y="4797152"/>
            <a:ext cx="1835696" cy="477054"/>
          </a:xfrm>
          <a:prstGeom prst="rect">
            <a:avLst/>
          </a:prstGeom>
          <a:noFill/>
          <a:scene3d>
            <a:camera prst="orthographicFront"/>
            <a:lightRig rig="threePt" dir="t"/>
          </a:scene3d>
          <a:sp3d>
            <a:bevelB w="165100" prst="coolSlant"/>
          </a:sp3d>
        </p:spPr>
        <p:txBody>
          <a:bodyPr wrap="square" lIns="91440" tIns="45720" rIns="91440" bIns="45720">
            <a:spAutoFit/>
          </a:bodyPr>
          <a:lstStyle/>
          <a:p>
            <a:pPr algn="ctr"/>
            <a:r>
              <a:rPr lang="it-IT" sz="2500" dirty="0" smtClean="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rPr>
              <a:t>ARTE</a:t>
            </a:r>
            <a:endParaRPr lang="it-IT" sz="2500" dirty="0">
              <a:ln w="18415" cmpd="sng">
                <a:solidFill>
                  <a:srgbClr val="002060"/>
                </a:solidFill>
                <a:prstDash val="solid"/>
              </a:ln>
              <a:solidFill>
                <a:srgbClr val="FF0000"/>
              </a:solidFill>
              <a:effectLst>
                <a:outerShdw blurRad="63500" dir="3600000" algn="tl" rotWithShape="0">
                  <a:srgbClr val="000000">
                    <a:alpha val="70000"/>
                  </a:srgbClr>
                </a:outerShdw>
              </a:effectLst>
              <a:latin typeface="Comic Sans MS" pitchFamily="66" charset="0"/>
            </a:endParaRPr>
          </a:p>
        </p:txBody>
      </p:sp>
      <p:sp>
        <p:nvSpPr>
          <p:cNvPr id="34" name="Rettangolo 33"/>
          <p:cNvSpPr/>
          <p:nvPr/>
        </p:nvSpPr>
        <p:spPr>
          <a:xfrm>
            <a:off x="179512" y="5301208"/>
            <a:ext cx="2520280" cy="1224136"/>
          </a:xfrm>
          <a:prstGeom prst="rect">
            <a:avLst/>
          </a:prstGeom>
          <a:noFill/>
          <a:ln>
            <a:solidFill>
              <a:srgbClr val="002060">
                <a:alpha val="4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r>
              <a:rPr lang="it-IT" sz="1400" b="1" dirty="0" smtClean="0">
                <a:solidFill>
                  <a:srgbClr val="002060"/>
                </a:solidFill>
                <a:latin typeface="Comic Sans MS" pitchFamily="66" charset="0"/>
              </a:rPr>
              <a:t>I FUMETTI </a:t>
            </a:r>
          </a:p>
          <a:p>
            <a:pPr algn="ctr"/>
            <a:r>
              <a:rPr lang="it-IT" sz="1400" b="1" dirty="0" smtClean="0">
                <a:solidFill>
                  <a:srgbClr val="002060"/>
                </a:solidFill>
                <a:latin typeface="Comic Sans MS" pitchFamily="66" charset="0"/>
              </a:rPr>
              <a:t>e la POP ART:</a:t>
            </a:r>
          </a:p>
          <a:p>
            <a:pPr algn="ctr"/>
            <a:r>
              <a:rPr lang="it-IT" sz="1400" dirty="0" smtClean="0">
                <a:latin typeface="Comic Sans MS" pitchFamily="66" charset="0"/>
              </a:rPr>
              <a:t> </a:t>
            </a:r>
          </a:p>
          <a:p>
            <a:pPr algn="ctr"/>
            <a:r>
              <a:rPr lang="it-IT" sz="1400" b="1" dirty="0" smtClean="0">
                <a:solidFill>
                  <a:srgbClr val="002060"/>
                </a:solidFill>
                <a:latin typeface="Comic Sans MS" pitchFamily="66" charset="0"/>
              </a:rPr>
              <a:t>Roy </a:t>
            </a:r>
            <a:r>
              <a:rPr lang="it-IT" sz="1400" b="1" dirty="0" err="1" smtClean="0">
                <a:solidFill>
                  <a:srgbClr val="002060"/>
                </a:solidFill>
                <a:latin typeface="Comic Sans MS" pitchFamily="66" charset="0"/>
              </a:rPr>
              <a:t>Lichtenstein</a:t>
            </a:r>
            <a:endParaRPr lang="it-IT" sz="1400" b="1" dirty="0" smtClean="0">
              <a:solidFill>
                <a:srgbClr val="002060"/>
              </a:solidFill>
              <a:latin typeface="Comic Sans MS" pitchFamily="66" charset="0"/>
            </a:endParaRPr>
          </a:p>
          <a:p>
            <a:pPr algn="ctr"/>
            <a:endParaRPr lang="it-IT" sz="1400" b="1" dirty="0" smtClean="0">
              <a:solidFill>
                <a:srgbClr val="002060"/>
              </a:solidFill>
              <a:latin typeface="Comic Sans MS" pitchFamily="66"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en-US" sz="1400" b="1" dirty="0" smtClean="0">
              <a:solidFill>
                <a:srgbClr val="002060"/>
              </a:solidFill>
              <a:latin typeface="Comic Sans MS" pitchFamily="66" charset="0"/>
              <a:ea typeface="MS Mincho" pitchFamily="49" charset="-128"/>
              <a:cs typeface="Times New Roman" pitchFamily="18" charset="0"/>
            </a:endParaRPr>
          </a:p>
          <a:p>
            <a:pPr algn="ctr"/>
            <a:endParaRPr lang="it-IT" sz="1400" b="1" dirty="0" smtClean="0">
              <a:solidFill>
                <a:srgbClr val="002060"/>
              </a:solidFill>
              <a:latin typeface="Comic Sans MS" pitchFamily="66" charset="0"/>
            </a:endParaRPr>
          </a:p>
        </p:txBody>
      </p:sp>
      <p:pic>
        <p:nvPicPr>
          <p:cNvPr id="40962" name="Picture 2" descr="http://www.fightersgeneration.com/nx5/char/captainamerica-marvelx2.png"/>
          <p:cNvPicPr>
            <a:picLocks noChangeAspect="1" noChangeArrowheads="1"/>
          </p:cNvPicPr>
          <p:nvPr/>
        </p:nvPicPr>
        <p:blipFill>
          <a:blip r:embed="rId3" cstate="print"/>
          <a:srcRect/>
          <a:stretch>
            <a:fillRect/>
          </a:stretch>
        </p:blipFill>
        <p:spPr bwMode="auto">
          <a:xfrm>
            <a:off x="3347864" y="332656"/>
            <a:ext cx="936104" cy="1305345"/>
          </a:xfrm>
          <a:prstGeom prst="rect">
            <a:avLst/>
          </a:prstGeom>
          <a:noFill/>
        </p:spPr>
      </p:pic>
      <p:pic>
        <p:nvPicPr>
          <p:cNvPr id="40964" name="Picture 4" descr="Magneto"/>
          <p:cNvPicPr>
            <a:picLocks noChangeAspect="1" noChangeArrowheads="1"/>
          </p:cNvPicPr>
          <p:nvPr/>
        </p:nvPicPr>
        <p:blipFill>
          <a:blip r:embed="rId4" cstate="print"/>
          <a:srcRect/>
          <a:stretch>
            <a:fillRect/>
          </a:stretch>
        </p:blipFill>
        <p:spPr bwMode="auto">
          <a:xfrm>
            <a:off x="8183231" y="260648"/>
            <a:ext cx="960769" cy="1512168"/>
          </a:xfrm>
          <a:prstGeom prst="rect">
            <a:avLst/>
          </a:prstGeom>
          <a:noFill/>
        </p:spPr>
      </p:pic>
      <p:pic>
        <p:nvPicPr>
          <p:cNvPr id="40966" name="Picture 6" descr="http://vignette2.wikia.nocookie.net/marvelvscapcom/images/d/d5/Hulk.png/revision/latest?cb=20110720191544"/>
          <p:cNvPicPr>
            <a:picLocks noChangeAspect="1" noChangeArrowheads="1"/>
          </p:cNvPicPr>
          <p:nvPr/>
        </p:nvPicPr>
        <p:blipFill>
          <a:blip r:embed="rId5" cstate="print"/>
          <a:srcRect/>
          <a:stretch>
            <a:fillRect/>
          </a:stretch>
        </p:blipFill>
        <p:spPr bwMode="auto">
          <a:xfrm>
            <a:off x="0" y="1916832"/>
            <a:ext cx="1187624" cy="1870508"/>
          </a:xfrm>
          <a:prstGeom prst="rect">
            <a:avLst/>
          </a:prstGeom>
          <a:noFill/>
        </p:spPr>
      </p:pic>
      <p:pic>
        <p:nvPicPr>
          <p:cNvPr id="40968" name="Picture 8" descr="http://vignette4.wikia.nocookie.net/marvelvscapcom/images/0/07/Storm.png/revision/latest?cb=20110720194056"/>
          <p:cNvPicPr>
            <a:picLocks noChangeAspect="1" noChangeArrowheads="1"/>
          </p:cNvPicPr>
          <p:nvPr/>
        </p:nvPicPr>
        <p:blipFill>
          <a:blip r:embed="rId6" cstate="print"/>
          <a:srcRect/>
          <a:stretch>
            <a:fillRect/>
          </a:stretch>
        </p:blipFill>
        <p:spPr bwMode="auto">
          <a:xfrm flipH="1">
            <a:off x="4572000" y="1844824"/>
            <a:ext cx="1224136" cy="1928015"/>
          </a:xfrm>
          <a:prstGeom prst="rect">
            <a:avLst/>
          </a:prstGeom>
          <a:noFill/>
        </p:spPr>
      </p:pic>
      <p:sp>
        <p:nvSpPr>
          <p:cNvPr id="40978" name="AutoShape 18" descr="data:image/jpeg;base64,/9j/4AAQSkZJRgABAQAAAQABAAD/2wCEAAkGBhISERUTExQWFRQWGBgYFxYYGBgVFxoYGhcYFhcXGhkYHSYeFxkkGRUXIC8gJCcpLCwsGiAxNTAqNScrLCkBCQoKDgwOGg8PGjEkHyQsKiwuLy0qLCwsLC0tLCwsLDUsLCwpLCksLywpLSwsLCwsLCwpLCwqLCwpKSwsLC0sKf/AABEIAOAA4AMBIgACEQEDEQH/xAAcAAEAAgMBAQEAAAAAAAAAAAAABgcDBAUIAgH/xABGEAACAQIDBQUEBwYDBwUBAAABAgMAEQQSIQUGMUFRByJhcYETMpGxI0JSocHR8BRigpLC4RUzoghTY3Ky0vEkQ3N0wxb/xAAaAQEAAwEBAQAAAAAAAAAAAAAAAQIDBAUG/8QALxEAAgIBAwIDBwQDAQAAAAAAAAECAxESITEEQVFh8BMycYGRobEiI9HhBULBFP/aAAwDAQACEQMRAD8AvGlKUApSlAKUpQClKUApSlAKUpQClauP2kkOTOT9I6xrYX7zmy+l+dQztG3xMUTRQtYnR3B1A4lQRwNhqaG1NErpaYk9pVN9kHbCZ2XBY1rynuwzH/3Okbn/AHnRvrcD3vesOLfrCnaD7PLZcQoUqGsFfMuayG+rAHUGx6XsbDEkNKUoBSlKAUpSgFKUoBSlKAUpSgFKUoBSlKAUpSgFKUoBSlYsTiVjUsxsBQlLOyPzF4tIkLuQqqLkmtTYW2VxUImUWUs4Hkrsl/XLeqo323skxbsinLCpsAPrHhc+FTDdecx7ELA2b/1Fj0JnlVfwqzjhHbd0rpqUpct/RH52ibRVMMs7EqEPtFtxzKQV/P0qo9sTzSMQrK0DIQpBOhIPf4aggj+1WX2o4H9oVYS2WFT9JY6nTuxr4m9yfqqpPEqDSuMx8krkYXuYeLuggaNbpzI/DU6mh3UTVdXHPhy/6S5+Jxdq7PEOTK93HEjTUG4I5j+1fGJ2zPNMJ3kYzDKfaZjnutsrZuOYWGvhWxtd0ZxfgwBV+h6HqvyN/KufFEQbGoZ5F+FJ6eD1X2Yb5f4jgldyPbxn2cwGl2AuHtyDCx88w5Vu70b4JgpMOrrdZS+YjiqqFuwA96zOtxxte1zYGmuwrbRhx5iJ7k6FSOWdbsh/6h/FXY7ettmHGYQWzBYpCw8HkQH1+iFQUq0trVwXXDMrqGUhlYAgg3BBFwQRxBFfdU12c9oaxAI75sKx0Y8YmOpJHJLnvDke9wJq5FYEXGoNSy9tTrlh/J+J+0pSoMhSlKAUpSgFKUoBSlKAUpSgFKUoBSlYsTiVjUu5AUcSaEpZ2R+YrFLGpdzYCqw3t3reclFOVPPUDytxPX7uFulvBtd5wzcI1F1X5M34D1PIVEYsFLNMuHgF53GYltViS+s0n9K8Sfu0SS3Z73SdNX08Hdbyvt/Zp7M2RNi5xhsPYPYGSQi6wIfrMOch1ypz4mwBIsbe/DJs3YkiR5mWBY7Zm7zfTISS3Vix1tzqQbsbsw4GAQxXJvmeRtXkc+87nmT8ALAaCtffjZEmKwbwRlQztH3mGZVCyK5JHP3dPG1UbyeX1PUy6ieXx2Kl3531WaCITSqjvBGWRAXYGSNXksq+6STl7xBsBVfneaBEEcSOFHMga9SQG4+tb77MS5zyxtJxZc2ZhzJPU1ydopE4KxgFwTe9l7o1zXNrcbfmKlnZL29ceywsefrxOZjJvae6VOpNtVOutgD43OhPE1jw6mxvyNqwzxgcLehJHxtWeEmwuf1pUHk2tvkn/ZBhc+08P4Et/KjH8Ks7ti7OGx8QxMFziYUICcpI7lilvtakjre3SoP2GYS+PDfZjc/cF/qr0DUIyqfJ4uwG0pMM+Zb24Mp8OR6Edf7irs7LO05AFw8zfQkgRueMLHhG3SM8j9U6e6Rl0e3Ds1ylto4Ze6dcTGOv++H9Xx5mqXwmNaJsyHzB1BHMEcxVjqU9tMuPwe26VV3ZNv08ns8HPckoWhYm7AKoLRMeJyg3Vumh1ALWjUNYM5RcXhilKVBUUpSgFKUoBSlKAUpSgFKUoBXM3iwAlgdfA/8An8fSunX4RQvCbhJSXYqzEYpmhyk2bMAdODKb3+Kg+VSHs4lgyy5ECSu3tJDxZj7hBJ+wwItwAI6muTvZs32cptwbX1ANvil/5RUa2ftxsJiBKt2F7sovrwVxpwutvC6A1aR9DdUuoozD4+vwXdUJ7S95zh4GiXQsAHP/AA3jnLZbG4YCFjfy41w9rdtOQH2cAXxkbN/pQD51Etq7xSbQhE0umd5F0XKMkcEy6C50+nOt+dRg8qvppwmtaI3idhxTgvh4cQUci0ksaxx95guZQuZ5CWIACm99NK4282xRhniRopowqFZGdQjSMXds2UM2XusgsTqByqydxNqrhtmwsql8TJcq8oJSMKWRD4IqAlVXUlza1yRBd8UBcmSWWaTizOQy68e6rnIPAAW0rmjOUpeSItTktbW5HNohQF5qwuhVhwvzBBIN9NT5VrIxCqP3j8LA/jXzLAoFwwOvAa6dfDpY19SHh5H/ALfwrpzk4pbl7/7P2Aus056Kg/i7zf8AStXFXlDdntRxuzc0eHMbRlrlHQML2APeUhuQ0vU/2P8A7SV7DE4PzaF7/wChx/XUGcFhHb/2gN7f2fBrhEP0mJPetxEKkFvLM1l8QHrz3s3De0lVeROvkNTXY3+3rbaOOlxBBCk5Y1PFY10UHiAeLG3NjWbcHd58ZiUw6XDSnKzD6kQ70r+eXQeJAqUaxxncujsW3cur49x794sP4RhvpJP43FvJB1q06wYLBpDGkUahURVRVHAKosB8BWeoYlJyeWKUpQqKUpQClKUApSlAKUpQClKUApSlARXtCwcjYf2kUbSupHdTVrccwUAliDbQda8+7X3vkRyjRPG3R0KEfwE3B8ya9WVo7U2Hh8SuSeGOVejqGt5XGnpUnXX1ltcNEXhHkdNrmSTMdcvfNyqe7r3RzN7G3O3Cpj2eYJ8ckjSPlMa+zS92RsxYylkzAZspiW4toFqxNv8A+z7s+a5w7SYZugPtI/5XOb4MKrHae5uI2e7YfDYlZcQXzXwzv7QIotlkC/5Opv3jY2GulCarpOab37klj2Zh8NIcNMTi5VjzJhkBjijXSxnZnYhbW7vO40JNQDejR2YQxJc3ORjoOVtFtauhJs/aKM0j4siRxlch2dyNTZjYA6seZ41wNowOP8yYtfX9XNMY2Om72ireqLX0x/JyQ1z7o+/8K3sLhvaNqLaaW4cb860Wl6E1mgxMhsoYgfDxNyNbVB5Es9gMUwutgdTyua+Zw2ZmAyAkkAaWF+AHG1Z3mVBlTUnief6/XifzBYAyE3bL8/hVmuxaOZbI1Y4HdgqqWY8AAST5Aca9Hdhu4z4TDtiZ4yk83dVWBDJEp4EEXUs12I6BKp/d/ZMUAbENK/tENoRGTG2a12fMDcAXXh9r4TzZXbVisMU/aF/aYGtrYJOoPiO6/kQDf61Rg3dElHUXpSuZu7vJh8dCJ8PIHQ6HkytzVlOqsOh8+GtdOoMBSlKAUpSgFKUoBSlKAUpSgFKUoBSlKAUpXD23vUkDrEqmSZxdUBC3F7Xub8/CpxklJt4Rpdpe2jhtnSuCyl8sQZFLOvtGCFlAI7wUsRqNbVTp30MWHGFwWCjgQ2u8rFpWA+u4jsF4cWJ8OlTXtA3kbEyJgYm77ANIqt9HGo4u7gAvY8BoL2NibWi20t2tkYUZp8TiHvrl9oFDnyVcxHkT51qq8LJ0021VrMs6vLb165IBt3b84bKHBuLkiNV+F7n1rjYLZs2IY5FZyNWbkPFmOg9TU8i23sq5MeFjAvpnWXESt42YlVHmTfoKjm8G8ck4McaiLDg6IoVAT1bLoT4a+tQ4rlv6Gd18rpZf5bx9SPyw5Ta4NuhuPjwPpWSE2BPXT04n8K+DroBWxHFoRzt+OtZnO2S/czdmCTDPjMWSIkbIiKdZZNDYjna4AHPUnQa9Xbm40SpnK5WYaRqSSDxyj7TdTw9K4O621wZog2kGFVpip1BdVC57eeWw8PE1OTjAE9vNrNIBZBxQNqkajlpqT5mrwR7nR1wnW00VhtHAywRKNVKu9xe5yvlC3tpe6EHzXqKxYTaHtV9i3GxAPkL1M95MIMuZzrYmwtYC2q2PvcAddLgcOIrwSGOS4toeGvwsdRpUSWlnN1FbonjOzJHuNvxNsvGCQXMZIWeMcHS/HU2zi91PpwJr0Bt7tSghRHiySowBDGTJe6hgFGUngRcngTbiDbzRteC7LlHeOlvl86xybTlRRESCFFhztcltD5sTUM5YKEJPWso9bbpb3Q7Qh9pF3WU2kjJGZG9OKnk3PXgQQO5Xjnd/e/EYPERYiFrPHowv3ZEvco45qR+YsQK9gYPEiSNJF4OqsPJgCPuNVMXjOxmpSlCBSlKAUpSgFKUoBSlKAUpXK3l26mEw7SsRfgoPNjw9OJPgKlJt4QOdvhvdHhI3uwGUXZug6f8AMf1xqrcPtdljm2niL+0dbQo2pSLXKo/fkLXJ6G3AkVEN5t7hi8UkcjEQBszk3Jc6nUDWxIsB43rV3v3sM6qkQfIjBmZhlu2uQBeQFmPj00roSjEqs9zdbaDQxvLJLlmlJdyLFyfqot7gAcL2NteFQt8TmYtIWkY8SSTfzJ1P6412Id1cZLZ2jN2vYyNqbC5046Csj7sYhL39mLWvx56jlVJycuEdS6O9rKgzkRYhzoEBHIWOX4DQ+unhWzFsaeU3bTxPIdABoB4V+SzywmxyHXpcX6f2rKm8LkWKqPEL+FUW+zZyTU08cH3PhosONe+x6fnwH3muPHijnzHrqPDpW1NhJJTmDZz04H0HD4VqNhiOItVXjOxWKXjk6YvHny2IkXKf+UkNp8Kks+2c8qMCAQGP2xclRy55b2qMbMntZHF15eBPTwvWPaS2NgKJ4N6eqsqzBEg2jtT2gm191LDl3mViTr6D41z9o4uPGYqeVm7zSEqOF4xoo8woHjWfdPBxviMNC4zLI+d1+0qgtY+BK28getcXbuGMeJlAXKodioAsACbqB4WIq0nnc7Z2TklOSyu/3/4ZNpqS66XHC3XqPhW1tLAxiKKeQkO7OpjW4uqELcEjukcNRyr42dmklUkcs3hbQD5X9aw7xZgyKxBCoACOZLM7n+dm9LUb2MtOFKbWTTwuHDFifdUXt8hVsbH7c8ZBGiGKGZEVVFs0bWVQLXBI5fZqrk7sN+pF/K9vkKz7J2e2IlCQA5zrY+6BzJP1QOv46VBnFJ7YLy3V7fYMRP7LFRrhlawSQSZ1B6SEquUH7VrDnbjVsA15T3w2RhcIEUfSynSRtU73P2YU2sNPeBOtWJ2H9oLFhs7EOWGW+FduOUDMYSfBbleliPsiqkW1Ot4ZdNKUoZClKUApSlAKUpQCvPfbTvg2Idkiv7OGT2ftAbLmAIZVP1iSNSNAABxvV371YhkwczI2Rghs3MX0JH71jp42ql97t0gxweFQAAq8xX9yOMaHmSXYj1rWC2bLqpyxju8HK3N2NhWMHs1Ej5GlkkOrCxINhy7xjXwzGo/2ioIsSVU97OxP8FoR/rilPkwqydyN3lwk+0TxWH2ECHTVsonk4ae/lJHpVf7Z2G20NsHCwm3Bcza2ypmkJ6nNmPmal+6b3S9pLZYxtsZMFvw75czBmClQfdYXtfu8/dAuCeHCuRtneC4YKxzG/pyvfrYffUn2h2RZA/eIMRyMw7wLZFc6eTgcqrzaeB9k+XNm8QCNbXtrzFxVNTxg7r7uphUk8Y8U/TMJnJsCSQOA6VljlUVq1sxYB2+qQONzoKoePpcjajxtbseOV9HGYdeDDyP4G4rhyAA2BvX7GxvpQylWiRf4RfWMhh04N8OfpX5i8JdLtoV96+nrXQ2Ru3jXUEQOAeb2jHn3rG3kKlmztz4EUNjJQ9tfZKT7M24AnjJ5Cw6imGXq6O+yXG3izNuDgv2HZ0mJZLyyq0gU6ExqpMaXPC+p/iqAYXeUTuyThFVuGmgPQ5ifjU33m3j9pcKbKOAFhVabRwIzFl/D8BV8eB7dsn0qioP4rxJTJhbajhXD2vs1n1XiOA8+NcZdoSqModwByDEWr9facpXKXJH3+p4mmrPJz29VXYsaWje2VhSY3OUuWZY1QcS54D77+lTvBTQ7MwsyQFZcUBd2tzuuUW+yFYm19SD6QLd/avsXIJsrjXwI4H7yPWtjFS551KWfPYEA28OI6j5VHYzhbCuvUve4+HrYw/s0+KkaWUm2rPIRYAcTYfICsuH2gY5Yp4e60bKydQUIy3+Av612N68Wq4ZYY2HEe0CsG1H1SRyB+/yqPbJjzAjofmP7VB5isc05yPYmydoCeCKZfdljRx5MoYD7626jHZoxOysLflHl9FZlH3AVJ6g1TysilKUJFKUoBSlKAjfaACcGVH15IkPkzgfO1Uj2i71SQ4xihOdoGRWH1M0iNcdLBBa3hVw9qOKKYWEA+9ioF/1Fv6aozePZRxe1BFmyjLFc2zWDOi8D/wA4NbJ/oZrGcnphHzf1x/BL+zkey2VGf97JLKfHURj7or+tVvsfetsLtM4uxbvyZgOOVrqbeIBv6VZCfQbOiS/uQA+pTP8A1VWG1dnKmDgksPaSMxJ5kWv+VWmsQReuuTTkv9Vn74JnN2lLI+J7xMbyCRBbiTEqkHpqvlp61XG0sTne/wCvH7yeQ8q1b1+Vhkm3qZWRUXwbOAjDOAeo+Yre2jtIaqut+J/AVylcjhzr6hjLMFHEkDXhqbVKeFgyU8RwhHEzEKoLE6AAXJPQAcas/cndRcGn7ViV+nP+VE3FP3mHJj9w8TpsM+A2VGFjbNMw78oGaRuoX7C36W8yajuN33EukatfxAHqdTUcHoU01U/ruluux19tb6i5DS3t9UG9vQVG/wD+vD8QV8TrXPk2GxQudNdP3iTr+Jr4g2A5490dWOUfE1OpnNZ/k5y42Rty4q9yz3B4WIFvh+dcbMx4yW9SfkaleA7OJZx9EQ5sTZbk6ceArn43caeMkMpNuNuI9ONM5OD/ANUJvk5UWzQ31j8LfOsn+DL9uvmfY9uB16H9aVpgPG3Q1PyNk0ZsRswqLgg+HA1+YWfIO7/mNoDwy+X73jy86zPtEniinz1rWEJZr2AHQVV+RWWkzwbHlf3Nf1wvwrq7KhGGcrMCLkWYar6nlXQ3P2e7Ti7G2V7KSdSEJAAvqdNK0ttYy8jRBSWBtrwueVuN9bU24NnVXZQ55xvg9T7rYIQ4OCMfVjX4kZj95NdSox2ZxyLsvDLL7wSwvxy3OQei2HkBUnqDnjwsClKULClKUApSlAQTtcP0GF/+0p/lgnb8BVSYfF22tinB91AoHiuUr8Coqz+2Sewwa/8AFlb4Qsv/AOlUjgMTm2jL++cv+pB+dbxX7fzNumko3Jv1yTbfrFBIZVGlorD0VU/EVFNuxBsHCLaqht5kIR8q6faBjwyS26KL/wAa3+Q+FcGbGh8NHc8Ev6qAD94rTqNsLyOvpJxULYvuka2wtjxtCXkW5Oa1yRpbQi1cXHYMIdGuCTlPVQdD5ePwvW9tDa9kWOMjLYZiOenDy6/CuTJIWNybmuVmN869KhFbrufFfoNLUFQch2xtlJLe1LhgLEqAwP3i1ZsPtCJP8qLMftScP5F/E1xY1rehPSpbyZ2tz97c3cXtGYi5dundJUDwsNK2tibLZ2DOSb9dTbzr7GzD7HXmfv8A18qsvst3KMxEsy/RR20+2w4L5Dn/AH0jkyniP6Vuyednu73sIBIws8gFh0TiB68fQVIcdsqGYWljV/MajyPEelbdKGsK1GOkq/fjstjMbSQAmw7ynUgdQeLL1B1FUdtPYZUldVseHEfDl6V7BqD709mEOJYvERG54gi6H4cP1wq2SNLhvHjwPLz4ORTaxPiNRXX2Xsp2IuKufCdjMubvvGB1F2PoLD51ON39w8LhSGC55BwdgND+6OC+ep8aqUbnPZLHxKr2l2UYj/D0lVSJFbMUF84XQh/MEDQaiuNuluLPPi1aS8hJ77HXS2XMfIfKvSFfgWg9jLGlS27nzBCEVVXQKAB5AWFfdKUOgUpSgFKUoBSlfMkgUEkgAcSdBQFV9tGMUvhFFyVeQNbgM0Ytf4XqkcJIRtG/SRvuufwq0d/S2IjRkYKzMrq1wLF7m5vyCmq3xGAMW0LsVIcuylTcEWYfG44V1Q91LzRrdV7KWPI+t5JyY2/g+8uf6a4UM9oWUnjew9Uv8q7+wcAcfN7I3yl0uVsDkVXJsSCL3PQ8a6PaTuhh8AIo4QxYliWZs9wLLb3QNTfl9U1Fz1PUvW5SGUskDFSnB7KEeFaR071jow1vfKq2PDW1aex9k4qORJvYZgNQJLIpuND3iOtwabRTFMSZZFUXzZfarlBvfQKTwNZxi+cGtUoQTct2cvGYcKdPL4aX9TrWFEvWy2CHOWP4sfkKexUf+4p8g35VVxZzye+x9wQVIdh7MDNc8BUfhxIHMffUu3axCX75+VqzZy2Scdye7qbpftTBR7i6s/IeA6sf71cODwaRIscahUUWAH61PjXE3EgRcGhUg5yWJFjrewGnRQKkNST01eI63y9xSlKHUKUpQClKUApSlAKUpQClKUApWntLascC3c8eAAuTbwqI7V7Qz7sS5L/WbvEDrYaD76lLJ0VdNZb7q2JbtPbEOHXNK4XoOZ8hVf7xb3vL3/8ALw6mM6+8Q8phzEcgGHpUX2pvFGmd5pM7n2yqXbg30csXHkQrD/zXC3k3sXExOInyo4deROSRhIUI5FXJ8bGrpY45PQhRXRnLzILtNXfChmBCAx8dCfayLcHnogNcLtCw5ixQLLmzO7gEm1mIcAFbG3f5W4VqbJwd5I4ySVTvgjQnJI5FunvCse8G1HfGR5iAYsg14aEEHn9ULW0s6V8jyZy1SbZMN1ZY9nhsRNEikwyWVLjvaWTMxLElS2pJ4fHX3z2tFLOUaPuR4eRw7OzM4dUMerEkZWBPHrWnidvQzgRDvkENZVZgMve5C9tLcOZrgbw46RyXlkDOVyABJEsM2dtXAJ18edXnGMd1wNW2CQbqbHQ4QTMil3Zu8wuSAbXF+V78Ola+3TGiEHICdBoL8DqK4sO+EiIqKCVVQoDNcADwAFcyfaWdizIpJ5kuf6qsroxhpXJGTHiZwSco58beAH5/Gtasz4gH6ijyzf8AdWNm8APj+JriluyAtd/Y81iK4KCupgJADzqplYsovzsmxBMrC5y+yuRyJzIAbddT8atCqd7G8dee3WNl+BVvwq4qlmPSLEGvNilKVB1ilKUApSlAKUpQClKUArW2njhDE8pBIRSxA8K2a+ZYwylSLgggjqDoRQlYzuVO+/yYnEiAgH2lxfnpyFtANeHgaj/aRsxQPZMzcMwGYgZrHKSBxAJrhbwbGOB23EEvlWRWPQAuVzeGYEHzJrD2g71iWZ2DC/uqt7kAaDTl1q2cvB7SnFRlt+n88YK/xMBRsptfnY3rJhWclVRSe8LBQSSTYADxOgtX7Hgy2rNYm5142te/r+Neguybstw8UOHx0hMsrxpLGpACRl1BBtcl3F9CdBxABsQ4PG8ypNp7jY+GTDxsuWaRC/s0uzxR3IDSZR3c1msLngRodK0NobqPE155ArGxIa4cgm17HU/2PHhU9g7RoXnx8sr5faTj2fddvoY1yRjuggAAX82J51Dttb6kYxpsOVYGNYwWU8u8TbQg5r1qlHTmTCklysnW7PdjtC007+4EyRgg95iQbjTUAAgkaa8ajG9GOOIxJVe9YlRbmxOtvXT0rHj97cXNo0hF9LKAt/C41Pxrf2PuzPHIrSR21HNTYDXWx4n8D1qsppQ0xN6qpXSSitvwRqaBkNmUqehFqx1YmOwisCrAEfrh0NQnG4DKTb9dfmD6npWRfqekdL5yjRr9FCKUOM+lrp4DD3v4fr5/jXPh69OHny/XhXY2abKP1+tb1KRaMFLknG6O0zhZ45F5W9eoPmDb1r0NgsYssayIbqwuPy8xwry/hJ9Lc+VWl2Z74hT7GQ9xjoT9VuF/I8D6HrVTil+xbv7r/JatKUqTrFKUoBSlKAUpSgFKUoBSlKAqrtZ3FxuJmE2DjWQsqhhnSNleNrq/fIDKVspF/q+NVhL2TbUnxBC4N0JILl2RY1J4kPmOYcT3bnw5V6kpQu7JNaWVRu12AYaPv42RsRITcot44rDgp+u2ovxHLSrI2m4gwshQBVjibKqiwAVDlAA8gABW/UT7Sse0eEVVv9LNHHoCdNZDw/8Ajt61ZLU8FClN39hx4XASTTKsjshe2hyi3dAPWxJPmByqNy4NJcRg1yd2QJnCgKSua7HTnlvUq2VLJLhLNG2vtLrlNrZjYC/Kx+6uVsENJijII3CxqiLdSOJuTw0rthFSgo59cm90IxmtPDSf2Obtndr/AA/aaxObxiRSrcitwRfxAIvU7nTStXtG2a86Ry5WOb6Ju6TY6tE3DSxzKfBh0r43fxEkuGUuj517j3U3zLpfhzFjXJZDSz1/8XZGLlX8zUxY5ak9ALn4Coxj9luzHMRENdNZHtqTdY724sbX5mrR3P2cHWaVkObOUS6nguhOo61zNu4Z8xGRiP8AlPxFuFdFVMZI4uu6h2TcVwitn2VAguxma1rkKFFjwPeN8vjwrA8mFBt7OT1YD5VKsZs5uSuP4Tx5kad1utuPMGo7tLYrgEhGIHRT8gNPTTwHGr2UOCykjzWjV/acPyjcfx19w4uIaL7RR5qa0P2OT7Dfyn8q/RhJPsN/Kfyrj1sHfw20I/tn1H5V3NkY4K4YMDr5VB0gk+w38p/Kt7CtIPqv/K35VDeexz3VuxYbPSu4++qShYJG7/BGP1hyU/vdOvnxmteYt3tqsGAZWt1ynTx4V6E3U2ucRhwW99e63j0b1H33qrx2M+nskn7KfyZ2aUpQ7RSlKAUpSgFKUo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40980" name="AutoShape 20" descr="data:image/jpeg;base64,/9j/4AAQSkZJRgABAQAAAQABAAD/2wCEAAkGBhISERUTExQWFRQWGBgYFxYYGBgVFxoYGhcYFhcXGhkYHSYeFxkkGRUXIC8gJCcpLCwsGiAxNTAqNScrLCkBCQoKDgwOGg8PGjEkHyQsKiwuLy0qLCwsLC0tLCwsLDUsLCwpLCksLywpLSwsLCwsLCwpLCwqLCwpKSwsLC0sKf/AABEIAOAA4AMBIgACEQEDEQH/xAAcAAEAAgMBAQEAAAAAAAAAAAAABgcDBAUIAgH/xABGEAACAQIDBQUEBwYDBwUBAAABAgMAEQQSIQUGMUFRByJhcYETMpGxI0JSocHR8BRigpLC4RUzoghTY3Ky0vEkQ3N0wxb/xAAaAQEAAwEBAQAAAAAAAAAAAAAAAQIDBAUG/8QALxEAAgIBAwIDBwQDAQAAAAAAAAECAxESITEEQVFh8BMycYGRobEiI9HhBULBFP/aAAwDAQACEQMRAD8AvGlKUApSlAKUpQClKUApSlAKUpQClauP2kkOTOT9I6xrYX7zmy+l+dQztG3xMUTRQtYnR3B1A4lQRwNhqaG1NErpaYk9pVN9kHbCZ2XBY1rynuwzH/3Okbn/AHnRvrcD3vesOLfrCnaD7PLZcQoUqGsFfMuayG+rAHUGx6XsbDEkNKUoBSlKAUpSgFKUoBSlKAUpSgFKUoBSlKAUpSgFKUoBSlYsTiVjUsxsBQlLOyPzF4tIkLuQqqLkmtTYW2VxUImUWUs4Hkrsl/XLeqo323skxbsinLCpsAPrHhc+FTDdecx7ELA2b/1Fj0JnlVfwqzjhHbd0rpqUpct/RH52ibRVMMs7EqEPtFtxzKQV/P0qo9sTzSMQrK0DIQpBOhIPf4aggj+1WX2o4H9oVYS2WFT9JY6nTuxr4m9yfqqpPEqDSuMx8krkYXuYeLuggaNbpzI/DU6mh3UTVdXHPhy/6S5+Jxdq7PEOTK93HEjTUG4I5j+1fGJ2zPNMJ3kYzDKfaZjnutsrZuOYWGvhWxtd0ZxfgwBV+h6HqvyN/KufFEQbGoZ5F+FJ6eD1X2Yb5f4jgldyPbxn2cwGl2AuHtyDCx88w5Vu70b4JgpMOrrdZS+YjiqqFuwA96zOtxxte1zYGmuwrbRhx5iJ7k6FSOWdbsh/6h/FXY7ettmHGYQWzBYpCw8HkQH1+iFQUq0trVwXXDMrqGUhlYAgg3BBFwQRxBFfdU12c9oaxAI75sKx0Y8YmOpJHJLnvDke9wJq5FYEXGoNSy9tTrlh/J+J+0pSoMhSlKAUpSgFKUoBSlKAUpSgFKUoBSlYsTiVjUu5AUcSaEpZ2R+YrFLGpdzYCqw3t3reclFOVPPUDytxPX7uFulvBtd5wzcI1F1X5M34D1PIVEYsFLNMuHgF53GYltViS+s0n9K8Sfu0SS3Z73SdNX08Hdbyvt/Zp7M2RNi5xhsPYPYGSQi6wIfrMOch1ypz4mwBIsbe/DJs3YkiR5mWBY7Zm7zfTISS3Vix1tzqQbsbsw4GAQxXJvmeRtXkc+87nmT8ALAaCtffjZEmKwbwRlQztH3mGZVCyK5JHP3dPG1UbyeX1PUy6ieXx2Kl3531WaCITSqjvBGWRAXYGSNXksq+6STl7xBsBVfneaBEEcSOFHMga9SQG4+tb77MS5zyxtJxZc2ZhzJPU1ydopE4KxgFwTe9l7o1zXNrcbfmKlnZL29ceywsefrxOZjJvae6VOpNtVOutgD43OhPE1jw6mxvyNqwzxgcLehJHxtWeEmwuf1pUHk2tvkn/ZBhc+08P4Et/KjH8Ks7ti7OGx8QxMFziYUICcpI7lilvtakjre3SoP2GYS+PDfZjc/cF/qr0DUIyqfJ4uwG0pMM+Zb24Mp8OR6Edf7irs7LO05AFw8zfQkgRueMLHhG3SM8j9U6e6Rl0e3Ds1ylto4Ze6dcTGOv++H9Xx5mqXwmNaJsyHzB1BHMEcxVjqU9tMuPwe26VV3ZNv08ns8HPckoWhYm7AKoLRMeJyg3Vumh1ALWjUNYM5RcXhilKVBUUpSgFKUoBSlKAUpSgFKUoBXM3iwAlgdfA/8An8fSunX4RQvCbhJSXYqzEYpmhyk2bMAdODKb3+Kg+VSHs4lgyy5ECSu3tJDxZj7hBJ+wwItwAI6muTvZs32cptwbX1ANvil/5RUa2ftxsJiBKt2F7sovrwVxpwutvC6A1aR9DdUuoozD4+vwXdUJ7S95zh4GiXQsAHP/AA3jnLZbG4YCFjfy41w9rdtOQH2cAXxkbN/pQD51Etq7xSbQhE0umd5F0XKMkcEy6C50+nOt+dRg8qvppwmtaI3idhxTgvh4cQUci0ksaxx95guZQuZ5CWIACm99NK4282xRhniRopowqFZGdQjSMXds2UM2XusgsTqByqydxNqrhtmwsql8TJcq8oJSMKWRD4IqAlVXUlza1yRBd8UBcmSWWaTizOQy68e6rnIPAAW0rmjOUpeSItTktbW5HNohQF5qwuhVhwvzBBIN9NT5VrIxCqP3j8LA/jXzLAoFwwOvAa6dfDpY19SHh5H/ALfwrpzk4pbl7/7P2Aus056Kg/i7zf8AStXFXlDdntRxuzc0eHMbRlrlHQML2APeUhuQ0vU/2P8A7SV7DE4PzaF7/wChx/XUGcFhHb/2gN7f2fBrhEP0mJPetxEKkFvLM1l8QHrz3s3De0lVeROvkNTXY3+3rbaOOlxBBCk5Y1PFY10UHiAeLG3NjWbcHd58ZiUw6XDSnKzD6kQ70r+eXQeJAqUaxxncujsW3cur49x794sP4RhvpJP43FvJB1q06wYLBpDGkUahURVRVHAKosB8BWeoYlJyeWKUpQqKUpQClKUApSlAKUpQClKUApSlARXtCwcjYf2kUbSupHdTVrccwUAliDbQda8+7X3vkRyjRPG3R0KEfwE3B8ya9WVo7U2Hh8SuSeGOVejqGt5XGnpUnXX1ltcNEXhHkdNrmSTMdcvfNyqe7r3RzN7G3O3Cpj2eYJ8ckjSPlMa+zS92RsxYylkzAZspiW4toFqxNv8A+z7s+a5w7SYZugPtI/5XOb4MKrHae5uI2e7YfDYlZcQXzXwzv7QIotlkC/5Opv3jY2GulCarpOab37klj2Zh8NIcNMTi5VjzJhkBjijXSxnZnYhbW7vO40JNQDejR2YQxJc3ORjoOVtFtauhJs/aKM0j4siRxlch2dyNTZjYA6seZ41wNowOP8yYtfX9XNMY2Om72ireqLX0x/JyQ1z7o+/8K3sLhvaNqLaaW4cb860Wl6E1mgxMhsoYgfDxNyNbVB5Es9gMUwutgdTyua+Zw2ZmAyAkkAaWF+AHG1Z3mVBlTUnief6/XifzBYAyE3bL8/hVmuxaOZbI1Y4HdgqqWY8AAST5Aca9Hdhu4z4TDtiZ4yk83dVWBDJEp4EEXUs12I6BKp/d/ZMUAbENK/tENoRGTG2a12fMDcAXXh9r4TzZXbVisMU/aF/aYGtrYJOoPiO6/kQDf61Rg3dElHUXpSuZu7vJh8dCJ8PIHQ6HkytzVlOqsOh8+GtdOoMBSlKAUpSgFKUoBSlKAUpSgFKUoBSlKAUpXD23vUkDrEqmSZxdUBC3F7Xub8/CpxklJt4Rpdpe2jhtnSuCyl8sQZFLOvtGCFlAI7wUsRqNbVTp30MWHGFwWCjgQ2u8rFpWA+u4jsF4cWJ8OlTXtA3kbEyJgYm77ANIqt9HGo4u7gAvY8BoL2NibWi20t2tkYUZp8TiHvrl9oFDnyVcxHkT51qq8LJ0021VrMs6vLb165IBt3b84bKHBuLkiNV+F7n1rjYLZs2IY5FZyNWbkPFmOg9TU8i23sq5MeFjAvpnWXESt42YlVHmTfoKjm8G8ck4McaiLDg6IoVAT1bLoT4a+tQ4rlv6Gd18rpZf5bx9SPyw5Ta4NuhuPjwPpWSE2BPXT04n8K+DroBWxHFoRzt+OtZnO2S/czdmCTDPjMWSIkbIiKdZZNDYjna4AHPUnQa9Xbm40SpnK5WYaRqSSDxyj7TdTw9K4O621wZog2kGFVpip1BdVC57eeWw8PE1OTjAE9vNrNIBZBxQNqkajlpqT5mrwR7nR1wnW00VhtHAywRKNVKu9xe5yvlC3tpe6EHzXqKxYTaHtV9i3GxAPkL1M95MIMuZzrYmwtYC2q2PvcAddLgcOIrwSGOS4toeGvwsdRpUSWlnN1FbonjOzJHuNvxNsvGCQXMZIWeMcHS/HU2zi91PpwJr0Bt7tSghRHiySowBDGTJe6hgFGUngRcngTbiDbzRteC7LlHeOlvl86xybTlRRESCFFhztcltD5sTUM5YKEJPWso9bbpb3Q7Qh9pF3WU2kjJGZG9OKnk3PXgQQO5Xjnd/e/EYPERYiFrPHowv3ZEvco45qR+YsQK9gYPEiSNJF4OqsPJgCPuNVMXjOxmpSlCBSlKAUpSgFKUoBSlKAUpXK3l26mEw7SsRfgoPNjw9OJPgKlJt4QOdvhvdHhI3uwGUXZug6f8AMf1xqrcPtdljm2niL+0dbQo2pSLXKo/fkLXJ6G3AkVEN5t7hi8UkcjEQBszk3Jc6nUDWxIsB43rV3v3sM6qkQfIjBmZhlu2uQBeQFmPj00roSjEqs9zdbaDQxvLJLlmlJdyLFyfqot7gAcL2NteFQt8TmYtIWkY8SSTfzJ1P6412Id1cZLZ2jN2vYyNqbC5046Csj7sYhL39mLWvx56jlVJycuEdS6O9rKgzkRYhzoEBHIWOX4DQ+unhWzFsaeU3bTxPIdABoB4V+SzywmxyHXpcX6f2rKm8LkWKqPEL+FUW+zZyTU08cH3PhosONe+x6fnwH3muPHijnzHrqPDpW1NhJJTmDZz04H0HD4VqNhiOItVXjOxWKXjk6YvHny2IkXKf+UkNp8Kks+2c8qMCAQGP2xclRy55b2qMbMntZHF15eBPTwvWPaS2NgKJ4N6eqsqzBEg2jtT2gm191LDl3mViTr6D41z9o4uPGYqeVm7zSEqOF4xoo8woHjWfdPBxviMNC4zLI+d1+0qgtY+BK28getcXbuGMeJlAXKodioAsACbqB4WIq0nnc7Z2TklOSyu/3/4ZNpqS66XHC3XqPhW1tLAxiKKeQkO7OpjW4uqELcEjukcNRyr42dmklUkcs3hbQD5X9aw7xZgyKxBCoACOZLM7n+dm9LUb2MtOFKbWTTwuHDFifdUXt8hVsbH7c8ZBGiGKGZEVVFs0bWVQLXBI5fZqrk7sN+pF/K9vkKz7J2e2IlCQA5zrY+6BzJP1QOv46VBnFJ7YLy3V7fYMRP7LFRrhlawSQSZ1B6SEquUH7VrDnbjVsA15T3w2RhcIEUfSynSRtU73P2YU2sNPeBOtWJ2H9oLFhs7EOWGW+FduOUDMYSfBbleliPsiqkW1Ot4ZdNKUoZClKUApSlAKUpQCvPfbTvg2Idkiv7OGT2ftAbLmAIZVP1iSNSNAABxvV371YhkwczI2Rghs3MX0JH71jp42ql97t0gxweFQAAq8xX9yOMaHmSXYj1rWC2bLqpyxju8HK3N2NhWMHs1Ej5GlkkOrCxINhy7xjXwzGo/2ioIsSVU97OxP8FoR/rilPkwqydyN3lwk+0TxWH2ECHTVsonk4ae/lJHpVf7Z2G20NsHCwm3Bcza2ypmkJ6nNmPmal+6b3S9pLZYxtsZMFvw75czBmClQfdYXtfu8/dAuCeHCuRtneC4YKxzG/pyvfrYffUn2h2RZA/eIMRyMw7wLZFc6eTgcqrzaeB9k+XNm8QCNbXtrzFxVNTxg7r7uphUk8Y8U/TMJnJsCSQOA6VljlUVq1sxYB2+qQONzoKoePpcjajxtbseOV9HGYdeDDyP4G4rhyAA2BvX7GxvpQylWiRf4RfWMhh04N8OfpX5i8JdLtoV96+nrXQ2Ru3jXUEQOAeb2jHn3rG3kKlmztz4EUNjJQ9tfZKT7M24AnjJ5Cw6imGXq6O+yXG3izNuDgv2HZ0mJZLyyq0gU6ExqpMaXPC+p/iqAYXeUTuyThFVuGmgPQ5ifjU33m3j9pcKbKOAFhVabRwIzFl/D8BV8eB7dsn0qioP4rxJTJhbajhXD2vs1n1XiOA8+NcZdoSqModwByDEWr9facpXKXJH3+p4mmrPJz29VXYsaWje2VhSY3OUuWZY1QcS54D77+lTvBTQ7MwsyQFZcUBd2tzuuUW+yFYm19SD6QLd/avsXIJsrjXwI4H7yPWtjFS551KWfPYEA28OI6j5VHYzhbCuvUve4+HrYw/s0+KkaWUm2rPIRYAcTYfICsuH2gY5Yp4e60bKydQUIy3+Av612N68Wq4ZYY2HEe0CsG1H1SRyB+/yqPbJjzAjofmP7VB5isc05yPYmydoCeCKZfdljRx5MoYD7626jHZoxOysLflHl9FZlH3AVJ6g1TysilKUJFKUoBSlKAjfaACcGVH15IkPkzgfO1Uj2i71SQ4xihOdoGRWH1M0iNcdLBBa3hVw9qOKKYWEA+9ioF/1Fv6aozePZRxe1BFmyjLFc2zWDOi8D/wA4NbJ/oZrGcnphHzf1x/BL+zkey2VGf97JLKfHURj7or+tVvsfetsLtM4uxbvyZgOOVrqbeIBv6VZCfQbOiS/uQA+pTP8A1VWG1dnKmDgksPaSMxJ5kWv+VWmsQReuuTTkv9Vn74JnN2lLI+J7xMbyCRBbiTEqkHpqvlp61XG0sTne/wCvH7yeQ8q1b1+Vhkm3qZWRUXwbOAjDOAeo+Yre2jtIaqut+J/AVylcjhzr6hjLMFHEkDXhqbVKeFgyU8RwhHEzEKoLE6AAXJPQAcas/cndRcGn7ViV+nP+VE3FP3mHJj9w8TpsM+A2VGFjbNMw78oGaRuoX7C36W8yajuN33EukatfxAHqdTUcHoU01U/ruluux19tb6i5DS3t9UG9vQVG/wD+vD8QV8TrXPk2GxQudNdP3iTr+Jr4g2A5490dWOUfE1OpnNZ/k5y42Rty4q9yz3B4WIFvh+dcbMx4yW9SfkaleA7OJZx9EQ5sTZbk6ceArn43caeMkMpNuNuI9ONM5OD/ANUJvk5UWzQ31j8LfOsn+DL9uvmfY9uB16H9aVpgPG3Q1PyNk0ZsRswqLgg+HA1+YWfIO7/mNoDwy+X73jy86zPtEniinz1rWEJZr2AHQVV+RWWkzwbHlf3Nf1wvwrq7KhGGcrMCLkWYar6nlXQ3P2e7Ti7G2V7KSdSEJAAvqdNK0ttYy8jRBSWBtrwueVuN9bU24NnVXZQ55xvg9T7rYIQ4OCMfVjX4kZj95NdSox2ZxyLsvDLL7wSwvxy3OQei2HkBUnqDnjwsClKULClKUApSlAQTtcP0GF/+0p/lgnb8BVSYfF22tinB91AoHiuUr8Coqz+2Sewwa/8AFlb4Qsv/AOlUjgMTm2jL++cv+pB+dbxX7fzNumko3Jv1yTbfrFBIZVGlorD0VU/EVFNuxBsHCLaqht5kIR8q6faBjwyS26KL/wAa3+Q+FcGbGh8NHc8Ev6qAD94rTqNsLyOvpJxULYvuka2wtjxtCXkW5Oa1yRpbQi1cXHYMIdGuCTlPVQdD5ePwvW9tDa9kWOMjLYZiOenDy6/CuTJIWNybmuVmN869KhFbrufFfoNLUFQch2xtlJLe1LhgLEqAwP3i1ZsPtCJP8qLMftScP5F/E1xY1rehPSpbyZ2tz97c3cXtGYi5dundJUDwsNK2tibLZ2DOSb9dTbzr7GzD7HXmfv8A18qsvst3KMxEsy/RR20+2w4L5Dn/AH0jkyniP6Vuyednu73sIBIws8gFh0TiB68fQVIcdsqGYWljV/MajyPEelbdKGsK1GOkq/fjstjMbSQAmw7ynUgdQeLL1B1FUdtPYZUldVseHEfDl6V7BqD709mEOJYvERG54gi6H4cP1wq2SNLhvHjwPLz4ORTaxPiNRXX2Xsp2IuKufCdjMubvvGB1F2PoLD51ON39w8LhSGC55BwdgND+6OC+ep8aqUbnPZLHxKr2l2UYj/D0lVSJFbMUF84XQh/MEDQaiuNuluLPPi1aS8hJ77HXS2XMfIfKvSFfgWg9jLGlS27nzBCEVVXQKAB5AWFfdKUOgUpSgFKUoBSlfMkgUEkgAcSdBQFV9tGMUvhFFyVeQNbgM0Ytf4XqkcJIRtG/SRvuufwq0d/S2IjRkYKzMrq1wLF7m5vyCmq3xGAMW0LsVIcuylTcEWYfG44V1Q91LzRrdV7KWPI+t5JyY2/g+8uf6a4UM9oWUnjew9Uv8q7+wcAcfN7I3yl0uVsDkVXJsSCL3PQ8a6PaTuhh8AIo4QxYliWZs9wLLb3QNTfl9U1Fz1PUvW5SGUskDFSnB7KEeFaR071jow1vfKq2PDW1aex9k4qORJvYZgNQJLIpuND3iOtwabRTFMSZZFUXzZfarlBvfQKTwNZxi+cGtUoQTct2cvGYcKdPL4aX9TrWFEvWy2CHOWP4sfkKexUf+4p8g35VVxZzye+x9wQVIdh7MDNc8BUfhxIHMffUu3axCX75+VqzZy2Scdye7qbpftTBR7i6s/IeA6sf71cODwaRIscahUUWAH61PjXE3EgRcGhUg5yWJFjrewGnRQKkNST01eI63y9xSlKHUKUpQClKUApSlAKUpQClKUApWntLascC3c8eAAuTbwqI7V7Qz7sS5L/WbvEDrYaD76lLJ0VdNZb7q2JbtPbEOHXNK4XoOZ8hVf7xb3vL3/8ALw6mM6+8Q8phzEcgGHpUX2pvFGmd5pM7n2yqXbg30csXHkQrD/zXC3k3sXExOInyo4deROSRhIUI5FXJ8bGrpY45PQhRXRnLzILtNXfChmBCAx8dCfayLcHnogNcLtCw5ixQLLmzO7gEm1mIcAFbG3f5W4VqbJwd5I4ySVTvgjQnJI5FunvCse8G1HfGR5iAYsg14aEEHn9ULW0s6V8jyZy1SbZMN1ZY9nhsRNEikwyWVLjvaWTMxLElS2pJ4fHX3z2tFLOUaPuR4eRw7OzM4dUMerEkZWBPHrWnidvQzgRDvkENZVZgMve5C9tLcOZrgbw46RyXlkDOVyABJEsM2dtXAJ18edXnGMd1wNW2CQbqbHQ4QTMil3Zu8wuSAbXF+V78Ola+3TGiEHICdBoL8DqK4sO+EiIqKCVVQoDNcADwAFcyfaWdizIpJ5kuf6qsroxhpXJGTHiZwSco58beAH5/Gtasz4gH6ijyzf8AdWNm8APj+JriluyAtd/Y81iK4KCupgJADzqplYsovzsmxBMrC5y+yuRyJzIAbddT8atCqd7G8dee3WNl+BVvwq4qlmPSLEGvNilKVB1ilKUApSlAKUpQClKUArW2njhDE8pBIRSxA8K2a+ZYwylSLgggjqDoRQlYzuVO+/yYnEiAgH2lxfnpyFtANeHgaj/aRsxQPZMzcMwGYgZrHKSBxAJrhbwbGOB23EEvlWRWPQAuVzeGYEHzJrD2g71iWZ2DC/uqt7kAaDTl1q2cvB7SnFRlt+n88YK/xMBRsptfnY3rJhWclVRSe8LBQSSTYADxOgtX7Hgy2rNYm5142te/r+Neguybstw8UOHx0hMsrxpLGpACRl1BBtcl3F9CdBxABsQ4PG8ypNp7jY+GTDxsuWaRC/s0uzxR3IDSZR3c1msLngRodK0NobqPE155ArGxIa4cgm17HU/2PHhU9g7RoXnx8sr5faTj2fddvoY1yRjuggAAX82J51Dttb6kYxpsOVYGNYwWU8u8TbQg5r1qlHTmTCklysnW7PdjtC007+4EyRgg95iQbjTUAAgkaa8ajG9GOOIxJVe9YlRbmxOtvXT0rHj97cXNo0hF9LKAt/C41Pxrf2PuzPHIrSR21HNTYDXWx4n8D1qsppQ0xN6qpXSSitvwRqaBkNmUqehFqx1YmOwisCrAEfrh0NQnG4DKTb9dfmD6npWRfqekdL5yjRr9FCKUOM+lrp4DD3v4fr5/jXPh69OHny/XhXY2abKP1+tb1KRaMFLknG6O0zhZ45F5W9eoPmDb1r0NgsYssayIbqwuPy8xwry/hJ9Lc+VWl2Z74hT7GQ9xjoT9VuF/I8D6HrVTil+xbv7r/JatKUqTrFKUoBSlKAUpSgFKUoBSlKAqrtZ3FxuJmE2DjWQsqhhnSNleNrq/fIDKVspF/q+NVhL2TbUnxBC4N0JILl2RY1J4kPmOYcT3bnw5V6kpQu7JNaWVRu12AYaPv42RsRITcot44rDgp+u2ovxHLSrI2m4gwshQBVjibKqiwAVDlAA8gABW/UT7Sse0eEVVv9LNHHoCdNZDw/8Ajt61ZLU8FClN39hx4XASTTKsjshe2hyi3dAPWxJPmByqNy4NJcRg1yd2QJnCgKSua7HTnlvUq2VLJLhLNG2vtLrlNrZjYC/Kx+6uVsENJijII3CxqiLdSOJuTw0rthFSgo59cm90IxmtPDSf2Obtndr/AA/aaxObxiRSrcitwRfxAIvU7nTStXtG2a86Ry5WOb6Ju6TY6tE3DSxzKfBh0r43fxEkuGUuj517j3U3zLpfhzFjXJZDSz1/8XZGLlX8zUxY5ak9ALn4Coxj9luzHMRENdNZHtqTdY724sbX5mrR3P2cHWaVkObOUS6nguhOo61zNu4Z8xGRiP8AlPxFuFdFVMZI4uu6h2TcVwitn2VAguxma1rkKFFjwPeN8vjwrA8mFBt7OT1YD5VKsZs5uSuP4Tx5kad1utuPMGo7tLYrgEhGIHRT8gNPTTwHGr2UOCykjzWjV/acPyjcfx19w4uIaL7RR5qa0P2OT7Dfyn8q/RhJPsN/Kfyrj1sHfw20I/tn1H5V3NkY4K4YMDr5VB0gk+w38p/Kt7CtIPqv/K35VDeexz3VuxYbPSu4++qShYJG7/BGP1hyU/vdOvnxmteYt3tqsGAZWt1ynTx4V6E3U2ucRhwW99e63j0b1H33qrx2M+nskn7KfyZ2aUpQ7RSlKAUpSgFKUo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0982" name="Picture 22" descr="http://internationalhouseofgeek.files.wordpress.com/2011/07/cciv1.png"/>
          <p:cNvPicPr>
            <a:picLocks noChangeAspect="1" noChangeArrowheads="1"/>
          </p:cNvPicPr>
          <p:nvPr/>
        </p:nvPicPr>
        <p:blipFill>
          <a:blip r:embed="rId7" cstate="print"/>
          <a:srcRect/>
          <a:stretch>
            <a:fillRect/>
          </a:stretch>
        </p:blipFill>
        <p:spPr bwMode="auto">
          <a:xfrm>
            <a:off x="7812360" y="2420888"/>
            <a:ext cx="1331640" cy="1368152"/>
          </a:xfrm>
          <a:prstGeom prst="rect">
            <a:avLst/>
          </a:prstGeom>
          <a:noFill/>
        </p:spPr>
      </p:pic>
      <p:sp>
        <p:nvSpPr>
          <p:cNvPr id="46" name="Fumetto 3 45"/>
          <p:cNvSpPr/>
          <p:nvPr/>
        </p:nvSpPr>
        <p:spPr>
          <a:xfrm>
            <a:off x="6228184" y="4797152"/>
            <a:ext cx="2664296" cy="1872208"/>
          </a:xfrm>
          <a:prstGeom prst="wedgeEllipseCallout">
            <a:avLst>
              <a:gd name="adj1" fmla="val 50320"/>
              <a:gd name="adj2" fmla="val 51902"/>
            </a:avLst>
          </a:prstGeom>
          <a:noFill/>
          <a:ln>
            <a:solidFill>
              <a:srgbClr val="002060">
                <a:alpha val="7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300" dirty="0" smtClean="0">
                <a:solidFill>
                  <a:srgbClr val="002060"/>
                </a:solidFill>
                <a:latin typeface="Comic Sans MS" pitchFamily="66" charset="0"/>
              </a:rPr>
              <a:t>Liceo Scientifico </a:t>
            </a:r>
          </a:p>
          <a:p>
            <a:pPr algn="ctr"/>
            <a:r>
              <a:rPr lang="it-IT" sz="1300" dirty="0" smtClean="0">
                <a:solidFill>
                  <a:srgbClr val="002060"/>
                </a:solidFill>
                <a:latin typeface="Comic Sans MS" pitchFamily="66" charset="0"/>
              </a:rPr>
              <a:t>“Leonardo da Vinci” Gallarate                                        </a:t>
            </a:r>
            <a:r>
              <a:rPr lang="it-IT" sz="1300" dirty="0" err="1" smtClean="0">
                <a:solidFill>
                  <a:srgbClr val="002060"/>
                </a:solidFill>
                <a:latin typeface="Comic Sans MS" pitchFamily="66" charset="0"/>
              </a:rPr>
              <a:t>a.s.</a:t>
            </a:r>
            <a:r>
              <a:rPr lang="it-IT" sz="1300" dirty="0" smtClean="0">
                <a:solidFill>
                  <a:srgbClr val="002060"/>
                </a:solidFill>
                <a:latin typeface="Comic Sans MS" pitchFamily="66" charset="0"/>
              </a:rPr>
              <a:t> 2014 / 2015</a:t>
            </a:r>
          </a:p>
          <a:p>
            <a:pPr algn="ctr"/>
            <a:endParaRPr lang="it-IT" sz="1300" dirty="0" smtClean="0">
              <a:solidFill>
                <a:srgbClr val="002060"/>
              </a:solidFill>
              <a:latin typeface="Comic Sans MS" pitchFamily="66" charset="0"/>
            </a:endParaRPr>
          </a:p>
          <a:p>
            <a:pPr algn="ctr"/>
            <a:r>
              <a:rPr lang="it-IT" sz="1300" b="1" dirty="0" smtClean="0">
                <a:solidFill>
                  <a:srgbClr val="002060"/>
                </a:solidFill>
                <a:latin typeface="Comic Sans MS" pitchFamily="66" charset="0"/>
              </a:rPr>
              <a:t>Marco Crespi</a:t>
            </a:r>
            <a:r>
              <a:rPr lang="it-IT" sz="1300" dirty="0" smtClean="0">
                <a:solidFill>
                  <a:srgbClr val="002060"/>
                </a:solidFill>
                <a:latin typeface="Comic Sans MS" pitchFamily="66" charset="0"/>
              </a:rPr>
              <a:t>  5°A </a:t>
            </a:r>
          </a:p>
          <a:p>
            <a:pPr algn="ctr"/>
            <a:r>
              <a:rPr lang="it-IT" sz="1300" dirty="0" smtClean="0">
                <a:solidFill>
                  <a:srgbClr val="002060"/>
                </a:solidFill>
                <a:latin typeface="Comic Sans MS" pitchFamily="66" charset="0"/>
              </a:rPr>
              <a:t>scienze applicate</a:t>
            </a:r>
            <a:endParaRPr lang="it-IT" sz="1300" dirty="0">
              <a:solidFill>
                <a:srgbClr val="002060"/>
              </a:solidFill>
              <a:latin typeface="Comic Sans MS" pitchFamily="66" charset="0"/>
            </a:endParaRPr>
          </a:p>
        </p:txBody>
      </p:sp>
      <p:pic>
        <p:nvPicPr>
          <p:cNvPr id="40988" name="Picture 28" descr="pop"/>
          <p:cNvPicPr>
            <a:picLocks noChangeAspect="1" noChangeArrowheads="1"/>
          </p:cNvPicPr>
          <p:nvPr/>
        </p:nvPicPr>
        <p:blipFill>
          <a:blip r:embed="rId8" cstate="print"/>
          <a:srcRect/>
          <a:stretch>
            <a:fillRect/>
          </a:stretch>
        </p:blipFill>
        <p:spPr bwMode="auto">
          <a:xfrm rot="609134">
            <a:off x="2066867" y="5679844"/>
            <a:ext cx="1117590" cy="1088180"/>
          </a:xfrm>
          <a:prstGeom prst="rect">
            <a:avLst/>
          </a:prstGeom>
          <a:noFill/>
        </p:spPr>
      </p:pic>
      <p:pic>
        <p:nvPicPr>
          <p:cNvPr id="40992" name="Picture 32" descr="http://3.bp.blogspot.com/-lzWUbWb74WY/VGVgEZ8CESI/AAAAAAAAAJY/z7RU8GvGGaM/s1600/CAT_Superheroes%2BPop%2BArt%2BText%2Band%2BBubbles%2B1.png"/>
          <p:cNvPicPr>
            <a:picLocks noChangeAspect="1" noChangeArrowheads="1"/>
          </p:cNvPicPr>
          <p:nvPr/>
        </p:nvPicPr>
        <p:blipFill>
          <a:blip r:embed="rId9" cstate="print"/>
          <a:srcRect/>
          <a:stretch>
            <a:fillRect/>
          </a:stretch>
        </p:blipFill>
        <p:spPr bwMode="auto">
          <a:xfrm>
            <a:off x="1115616" y="4437112"/>
            <a:ext cx="1469255" cy="980728"/>
          </a:xfrm>
          <a:prstGeom prst="rect">
            <a:avLst/>
          </a:prstGeom>
          <a:noFill/>
        </p:spPr>
      </p:pic>
      <p:pic>
        <p:nvPicPr>
          <p:cNvPr id="40994" name="Picture 34" descr="http://www.bibliolab.it/pic/fumetti.gif"/>
          <p:cNvPicPr>
            <a:picLocks noChangeAspect="1" noChangeArrowheads="1"/>
          </p:cNvPicPr>
          <p:nvPr/>
        </p:nvPicPr>
        <p:blipFill>
          <a:blip r:embed="rId10" cstate="print"/>
          <a:srcRect/>
          <a:stretch>
            <a:fillRect/>
          </a:stretch>
        </p:blipFill>
        <p:spPr bwMode="auto">
          <a:xfrm>
            <a:off x="2123728" y="4941168"/>
            <a:ext cx="1190847" cy="936104"/>
          </a:xfrm>
          <a:prstGeom prst="rect">
            <a:avLst/>
          </a:prstGeom>
          <a:noFill/>
        </p:spPr>
      </p:pic>
      <p:pic>
        <p:nvPicPr>
          <p:cNvPr id="40998" name="Picture 38" descr="http://www.atomodelmale.it/wp-content/uploads/2008/11/marvel.png"/>
          <p:cNvPicPr>
            <a:picLocks noChangeAspect="1" noChangeArrowheads="1"/>
          </p:cNvPicPr>
          <p:nvPr/>
        </p:nvPicPr>
        <p:blipFill>
          <a:blip r:embed="rId11" cstate="print"/>
          <a:srcRect/>
          <a:stretch>
            <a:fillRect/>
          </a:stretch>
        </p:blipFill>
        <p:spPr bwMode="auto">
          <a:xfrm>
            <a:off x="4499992" y="6021288"/>
            <a:ext cx="2287884" cy="836712"/>
          </a:xfrm>
          <a:prstGeom prst="rect">
            <a:avLst/>
          </a:prstGeom>
          <a:noFill/>
        </p:spPr>
      </p:pic>
      <p:pic>
        <p:nvPicPr>
          <p:cNvPr id="41000" name="Picture 40" descr="http://www.pianetaebook.com/wp-content/uploads/2014/02/MarvelHeroes.png"/>
          <p:cNvPicPr>
            <a:picLocks noChangeAspect="1" noChangeArrowheads="1"/>
          </p:cNvPicPr>
          <p:nvPr/>
        </p:nvPicPr>
        <p:blipFill>
          <a:blip r:embed="rId12" cstate="print"/>
          <a:srcRect/>
          <a:stretch>
            <a:fillRect/>
          </a:stretch>
        </p:blipFill>
        <p:spPr bwMode="auto">
          <a:xfrm>
            <a:off x="5508104" y="4941168"/>
            <a:ext cx="1368152" cy="1192289"/>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title"/>
          </p:nvPr>
        </p:nvSpPr>
        <p:spPr>
          <a:xfrm>
            <a:off x="395288" y="476250"/>
            <a:ext cx="8229600" cy="439738"/>
          </a:xfrm>
        </p:spPr>
        <p:txBody>
          <a:bodyPr/>
          <a:lstStyle/>
          <a:p>
            <a:pPr eaLnBrk="1" hangingPunct="1"/>
            <a:r>
              <a:rPr lang="it-IT" sz="1600" b="1" smtClean="0">
                <a:solidFill>
                  <a:srgbClr val="FF0000"/>
                </a:solidFill>
                <a:latin typeface="Comic Sans MS" pitchFamily="66" charset="0"/>
                <a:cs typeface="Times New Roman" pitchFamily="18" charset="0"/>
              </a:rPr>
              <a:t>LE CAUSE</a:t>
            </a:r>
            <a:endParaRPr lang="it-IT" sz="1600" b="1" smtClean="0">
              <a:latin typeface="Comic Sans MS" pitchFamily="66" charset="0"/>
            </a:endParaRPr>
          </a:p>
        </p:txBody>
      </p:sp>
      <p:sp>
        <p:nvSpPr>
          <p:cNvPr id="11267" name="Segnaposto contenuto 2"/>
          <p:cNvSpPr>
            <a:spLocks noGrp="1"/>
          </p:cNvSpPr>
          <p:nvPr>
            <p:ph idx="1"/>
          </p:nvPr>
        </p:nvSpPr>
        <p:spPr>
          <a:xfrm>
            <a:off x="468313" y="908050"/>
            <a:ext cx="8229600" cy="928688"/>
          </a:xfrm>
        </p:spPr>
        <p:txBody>
          <a:bodyPr/>
          <a:lstStyle/>
          <a:p>
            <a:pPr algn="ctr" eaLnBrk="1" hangingPunct="1"/>
            <a:r>
              <a:rPr lang="it-IT" sz="1600" smtClean="0">
                <a:latin typeface="Comic Sans MS" pitchFamily="66" charset="0"/>
                <a:cs typeface="Times New Roman" pitchFamily="18" charset="0"/>
              </a:rPr>
              <a:t>Il desiderio di rivincita della Germania per la conquista dello “spazio vitale” </a:t>
            </a:r>
          </a:p>
          <a:p>
            <a:pPr algn="ctr" eaLnBrk="1" hangingPunct="1"/>
            <a:r>
              <a:rPr lang="it-IT" sz="1600" smtClean="0">
                <a:latin typeface="Comic Sans MS" pitchFamily="66" charset="0"/>
                <a:cs typeface="Times New Roman" pitchFamily="18" charset="0"/>
              </a:rPr>
              <a:t>Francia e Inghilterra, per conservare la pace concessero a  Hitler di espandersi</a:t>
            </a:r>
          </a:p>
          <a:p>
            <a:pPr algn="ctr" eaLnBrk="1" hangingPunct="1"/>
            <a:r>
              <a:rPr lang="it-IT" sz="1600" smtClean="0">
                <a:latin typeface="Comic Sans MS" pitchFamily="66" charset="0"/>
                <a:cs typeface="Times New Roman" pitchFamily="18" charset="0"/>
              </a:rPr>
              <a:t>L’invasione della Polonia da parte della Germania</a:t>
            </a:r>
            <a:endParaRPr lang="it-IT" sz="1600" smtClean="0">
              <a:latin typeface="Comic Sans MS" pitchFamily="66" charset="0"/>
            </a:endParaRPr>
          </a:p>
        </p:txBody>
      </p:sp>
      <p:sp>
        <p:nvSpPr>
          <p:cNvPr id="11268" name="Rettangolo 3"/>
          <p:cNvSpPr>
            <a:spLocks noChangeArrowheads="1"/>
          </p:cNvSpPr>
          <p:nvPr/>
        </p:nvSpPr>
        <p:spPr bwMode="auto">
          <a:xfrm>
            <a:off x="1331913" y="2349500"/>
            <a:ext cx="6740525" cy="338138"/>
          </a:xfrm>
          <a:prstGeom prst="rect">
            <a:avLst/>
          </a:prstGeom>
          <a:noFill/>
          <a:ln w="9525">
            <a:noFill/>
            <a:miter lim="800000"/>
            <a:headEnd/>
            <a:tailEnd/>
          </a:ln>
        </p:spPr>
        <p:txBody>
          <a:bodyPr>
            <a:spAutoFit/>
          </a:bodyPr>
          <a:lstStyle/>
          <a:p>
            <a:pPr algn="ctr"/>
            <a:r>
              <a:rPr lang="it-IT" sz="1600" b="1">
                <a:solidFill>
                  <a:srgbClr val="FF0000"/>
                </a:solidFill>
                <a:latin typeface="Comic Sans MS" pitchFamily="66" charset="0"/>
                <a:cs typeface="Times New Roman" pitchFamily="18" charset="0"/>
              </a:rPr>
              <a:t>LE CONSEGUENZE</a:t>
            </a:r>
            <a:r>
              <a:rPr lang="it-IT" sz="1600" b="1">
                <a:latin typeface="Comic Sans MS" pitchFamily="66" charset="0"/>
              </a:rPr>
              <a:t> </a:t>
            </a:r>
          </a:p>
        </p:txBody>
      </p:sp>
      <p:sp>
        <p:nvSpPr>
          <p:cNvPr id="11269" name="Rettangolo 4"/>
          <p:cNvSpPr>
            <a:spLocks noChangeArrowheads="1"/>
          </p:cNvSpPr>
          <p:nvPr/>
        </p:nvSpPr>
        <p:spPr bwMode="auto">
          <a:xfrm>
            <a:off x="755650" y="2565400"/>
            <a:ext cx="7673975" cy="2524125"/>
          </a:xfrm>
          <a:prstGeom prst="rect">
            <a:avLst/>
          </a:prstGeom>
          <a:noFill/>
          <a:ln w="9525">
            <a:noFill/>
            <a:miter lim="800000"/>
            <a:headEnd/>
            <a:tailEnd/>
          </a:ln>
        </p:spPr>
        <p:txBody>
          <a:bodyPr>
            <a:spAutoFit/>
          </a:bodyPr>
          <a:lstStyle/>
          <a:p>
            <a:endParaRPr lang="it-IT" b="1">
              <a:latin typeface="Calibri" pitchFamily="34" charset="0"/>
              <a:cs typeface="Times New Roman" pitchFamily="18" charset="0"/>
            </a:endParaRPr>
          </a:p>
          <a:p>
            <a:pPr algn="ctr">
              <a:lnSpc>
                <a:spcPct val="125000"/>
              </a:lnSpc>
              <a:buFont typeface="Arial" pitchFamily="34" charset="0"/>
              <a:buChar char="•"/>
            </a:pPr>
            <a:r>
              <a:rPr lang="it-IT" sz="1600" b="1">
                <a:latin typeface="Calibri" pitchFamily="34" charset="0"/>
                <a:cs typeface="Times New Roman" pitchFamily="18" charset="0"/>
              </a:rPr>
              <a:t>      </a:t>
            </a:r>
            <a:r>
              <a:rPr lang="it-IT" sz="1600">
                <a:latin typeface="Comic Sans MS" pitchFamily="66" charset="0"/>
                <a:cs typeface="Times New Roman" pitchFamily="18" charset="0"/>
              </a:rPr>
              <a:t>Lo sterminio degli ebrei  </a:t>
            </a:r>
          </a:p>
          <a:p>
            <a:pPr algn="ctr">
              <a:lnSpc>
                <a:spcPct val="125000"/>
              </a:lnSpc>
              <a:buFont typeface="Arial" pitchFamily="34" charset="0"/>
              <a:buChar char="•"/>
            </a:pPr>
            <a:r>
              <a:rPr lang="it-IT" sz="1600">
                <a:latin typeface="Comic Sans MS" pitchFamily="66" charset="0"/>
                <a:cs typeface="Times New Roman" pitchFamily="18" charset="0"/>
              </a:rPr>
              <a:t>    La distruzione di intere città e milioni di morti anche tra la popolazione civile.                         </a:t>
            </a:r>
          </a:p>
          <a:p>
            <a:pPr algn="ctr">
              <a:lnSpc>
                <a:spcPct val="125000"/>
              </a:lnSpc>
              <a:buFont typeface="Arial" pitchFamily="34" charset="0"/>
              <a:buChar char="•"/>
            </a:pPr>
            <a:r>
              <a:rPr lang="it-IT" sz="1600">
                <a:latin typeface="Comic Sans MS" pitchFamily="66" charset="0"/>
                <a:cs typeface="Times New Roman" pitchFamily="18" charset="0"/>
              </a:rPr>
              <a:t>    L’enorme impegno militare e industriale delle grandi potenze.</a:t>
            </a:r>
          </a:p>
          <a:p>
            <a:pPr algn="ctr">
              <a:lnSpc>
                <a:spcPct val="125000"/>
              </a:lnSpc>
              <a:buFont typeface="Arial" pitchFamily="34" charset="0"/>
              <a:buChar char="•"/>
            </a:pPr>
            <a:r>
              <a:rPr lang="it-IT" sz="1600">
                <a:latin typeface="Comic Sans MS" pitchFamily="66" charset="0"/>
                <a:cs typeface="Times New Roman" pitchFamily="18" charset="0"/>
              </a:rPr>
              <a:t>    Lo scontro tra due concezioni politiche: democrazia e dittatura.</a:t>
            </a:r>
          </a:p>
          <a:p>
            <a:pPr algn="ctr">
              <a:lnSpc>
                <a:spcPct val="125000"/>
              </a:lnSpc>
              <a:buFont typeface="Arial" pitchFamily="34" charset="0"/>
              <a:buChar char="•"/>
            </a:pPr>
            <a:r>
              <a:rPr lang="it-IT" sz="1600">
                <a:latin typeface="Comic Sans MS" pitchFamily="66" charset="0"/>
                <a:cs typeface="Times New Roman" pitchFamily="18" charset="0"/>
              </a:rPr>
              <a:t>    Lo scoppio della bomba atomica.</a:t>
            </a:r>
          </a:p>
          <a:p>
            <a:pPr algn="ctr">
              <a:lnSpc>
                <a:spcPct val="125000"/>
              </a:lnSpc>
              <a:buFont typeface="Arial" pitchFamily="34" charset="0"/>
              <a:buChar char="•"/>
            </a:pPr>
            <a:r>
              <a:rPr lang="it-IT" sz="1600">
                <a:latin typeface="Comic Sans MS" pitchFamily="66" charset="0"/>
                <a:cs typeface="Times New Roman" pitchFamily="18" charset="0"/>
              </a:rPr>
              <a:t>    La divisione del mondo in due schieramenti.</a:t>
            </a:r>
            <a:endParaRPr lang="it-IT" sz="1600">
              <a:latin typeface="Comic Sans MS" pitchFamily="66" charset="0"/>
            </a:endParaRPr>
          </a:p>
        </p:txBody>
      </p:sp>
      <p:sp>
        <p:nvSpPr>
          <p:cNvPr id="11270" name="Segnaposto numero diapositiva 6"/>
          <p:cNvSpPr>
            <a:spLocks noGrp="1"/>
          </p:cNvSpPr>
          <p:nvPr>
            <p:ph type="sldNum" sz="quarter" idx="12"/>
          </p:nvPr>
        </p:nvSpPr>
        <p:spPr bwMode="auto">
          <a:noFill/>
          <a:ln>
            <a:miter lim="800000"/>
            <a:headEnd/>
            <a:tailEnd/>
          </a:ln>
        </p:spPr>
        <p:txBody>
          <a:bodyPr/>
          <a:lstStyle/>
          <a:p>
            <a:fld id="{FBB61B0F-0744-4329-8D4E-DBA99105FF1B}" type="slidenum">
              <a:rPr lang="it-IT" smtClean="0"/>
              <a:pPr/>
              <a:t>10</a:t>
            </a:fld>
            <a:endParaRPr lang="it-IT"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asellaDiTesto 1"/>
          <p:cNvSpPr txBox="1">
            <a:spLocks noChangeArrowheads="1"/>
          </p:cNvSpPr>
          <p:nvPr/>
        </p:nvSpPr>
        <p:spPr bwMode="auto">
          <a:xfrm>
            <a:off x="428625" y="1143000"/>
            <a:ext cx="8215313" cy="7724775"/>
          </a:xfrm>
          <a:prstGeom prst="rect">
            <a:avLst/>
          </a:prstGeom>
          <a:noFill/>
          <a:ln w="9525">
            <a:noFill/>
            <a:miter lim="800000"/>
            <a:headEnd/>
            <a:tailEnd/>
          </a:ln>
        </p:spPr>
        <p:txBody>
          <a:bodyPr>
            <a:spAutoFit/>
          </a:bodyPr>
          <a:lstStyle/>
          <a:p>
            <a:pPr algn="ctr">
              <a:buFont typeface="Arial" pitchFamily="34" charset="0"/>
              <a:buChar char="•"/>
            </a:pPr>
            <a:r>
              <a:rPr lang="it-IT" sz="1600">
                <a:latin typeface="Comic Sans MS" pitchFamily="66" charset="0"/>
                <a:cs typeface="Times New Roman" pitchFamily="18" charset="0"/>
              </a:rPr>
              <a:t>  1 settembre 1939: Hitler ordina l’invasione della Polonia, la “guerra lampo”</a:t>
            </a:r>
          </a:p>
          <a:p>
            <a:pPr algn="ct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Francia e Inghilterra dichiarano guerra alla Germania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10 maggio 1940: i tedeschi invadono la Francia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Il governo collaborazionista francese di Vichy</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Luglio- ottobre 1940: la “battaglia d’Inghilterra”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28 ottobre 1940: l’Italia invade la Grecia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Dicembre 1940: l’Italia fallisce in nord Africa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L’esercito tedesco in aiuto di quello italiano nei vari teatri di guerra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22 giugno 1941: l’invasione dell’ Unione Sovietica, “operazione Barbarossa”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Il pretesto ideologico, il pericolo Bolscevico</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14 agosto 1941: la “Carta Atlantica”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endParaRPr lang="it-IT" sz="1600">
              <a:latin typeface="Comic Sans MS" pitchFamily="66" charset="0"/>
              <a:cs typeface="Times New Roman" pitchFamily="18" charset="0"/>
            </a:endParaRPr>
          </a:p>
        </p:txBody>
      </p:sp>
      <p:sp>
        <p:nvSpPr>
          <p:cNvPr id="12291" name="CasellaDiTesto 2"/>
          <p:cNvSpPr txBox="1">
            <a:spLocks noChangeArrowheads="1"/>
          </p:cNvSpPr>
          <p:nvPr/>
        </p:nvSpPr>
        <p:spPr bwMode="auto">
          <a:xfrm>
            <a:off x="571500" y="642938"/>
            <a:ext cx="8001000" cy="338137"/>
          </a:xfrm>
          <a:prstGeom prst="rect">
            <a:avLst/>
          </a:prstGeom>
          <a:noFill/>
          <a:ln w="9525">
            <a:noFill/>
            <a:miter lim="800000"/>
            <a:headEnd/>
            <a:tailEnd/>
          </a:ln>
        </p:spPr>
        <p:txBody>
          <a:bodyPr>
            <a:spAutoFit/>
          </a:bodyPr>
          <a:lstStyle/>
          <a:p>
            <a:pPr algn="ctr"/>
            <a:r>
              <a:rPr lang="it-IT" sz="1600" b="1">
                <a:solidFill>
                  <a:srgbClr val="FF0000"/>
                </a:solidFill>
                <a:latin typeface="Comic Sans MS" pitchFamily="66" charset="0"/>
              </a:rPr>
              <a:t>CRONOLOGIA</a:t>
            </a:r>
          </a:p>
        </p:txBody>
      </p:sp>
      <p:sp>
        <p:nvSpPr>
          <p:cNvPr id="12292" name="Segnaposto numero diapositiva 4"/>
          <p:cNvSpPr>
            <a:spLocks noGrp="1"/>
          </p:cNvSpPr>
          <p:nvPr>
            <p:ph type="sldNum" sz="quarter" idx="12"/>
          </p:nvPr>
        </p:nvSpPr>
        <p:spPr bwMode="auto">
          <a:noFill/>
          <a:ln>
            <a:miter lim="800000"/>
            <a:headEnd/>
            <a:tailEnd/>
          </a:ln>
        </p:spPr>
        <p:txBody>
          <a:bodyPr/>
          <a:lstStyle/>
          <a:p>
            <a:fld id="{DB3483FA-A2D7-4782-A57C-DC1D0AA043E1}" type="slidenum">
              <a:rPr lang="it-IT" smtClean="0"/>
              <a:pPr/>
              <a:t>11</a:t>
            </a:fld>
            <a:endParaRPr lang="it-IT"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asellaDiTesto 1"/>
          <p:cNvSpPr txBox="1">
            <a:spLocks noChangeArrowheads="1"/>
          </p:cNvSpPr>
          <p:nvPr/>
        </p:nvSpPr>
        <p:spPr bwMode="auto">
          <a:xfrm>
            <a:off x="500063" y="714375"/>
            <a:ext cx="8215312" cy="5786438"/>
          </a:xfrm>
          <a:prstGeom prst="rect">
            <a:avLst/>
          </a:prstGeom>
          <a:noFill/>
          <a:ln w="9525">
            <a:noFill/>
            <a:miter lim="800000"/>
            <a:headEnd/>
            <a:tailEnd/>
          </a:ln>
        </p:spPr>
        <p:txBody>
          <a:bodyPr>
            <a:spAutoFit/>
          </a:bodyPr>
          <a:lstStyle/>
          <a:p>
            <a:pPr algn="ctr">
              <a:buFont typeface="Arial" pitchFamily="34" charset="0"/>
              <a:buChar char="•"/>
            </a:pPr>
            <a:r>
              <a:rPr lang="it-IT">
                <a:latin typeface="Comic Sans MS" pitchFamily="66" charset="0"/>
                <a:cs typeface="Times New Roman" pitchFamily="18" charset="0"/>
              </a:rPr>
              <a:t> </a:t>
            </a:r>
            <a:r>
              <a:rPr lang="it-IT" sz="1600">
                <a:latin typeface="Comic Sans MS" pitchFamily="66" charset="0"/>
                <a:cs typeface="Times New Roman" pitchFamily="18" charset="0"/>
              </a:rPr>
              <a:t>7 dicembre 1941: attacco giapponese a Pearl Harbour</a:t>
            </a:r>
          </a:p>
          <a:p>
            <a:pPr algn="ct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Gli Stati Uniti entrano in guerra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1 gennaio 1942: il patto delle Nazioni Unite, occidente e Unione Sovietica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Luglio 1942 – febbraio 1943: la “battaglia di Stalingrado”, prima sconfitta tedesca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4 novembre 1942: la vittoria inglese a El Alamein</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Marzo 1943: il ritiro dall’Unione Sovietica, la tragedia dell’ARMIR</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10 luglio 1943: lo sbarco alleato in Sicilia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25 luglio 1943: l’arresto di Mussolini</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Il governo Badoglio</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8 settembre 1943: l’Italia firma l’armistizio con gli alleati</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12 settembre 1943: i tedeschi liberano Mussolini</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L’Italia spaccata in due, la Repubblica Sociale Italiana di Salò e la Resistenza</a:t>
            </a:r>
          </a:p>
        </p:txBody>
      </p:sp>
      <p:sp>
        <p:nvSpPr>
          <p:cNvPr id="13315" name="Segnaposto numero diapositiva 3"/>
          <p:cNvSpPr>
            <a:spLocks noGrp="1"/>
          </p:cNvSpPr>
          <p:nvPr>
            <p:ph type="sldNum" sz="quarter" idx="12"/>
          </p:nvPr>
        </p:nvSpPr>
        <p:spPr bwMode="auto">
          <a:noFill/>
          <a:ln>
            <a:miter lim="800000"/>
            <a:headEnd/>
            <a:tailEnd/>
          </a:ln>
        </p:spPr>
        <p:txBody>
          <a:bodyPr/>
          <a:lstStyle/>
          <a:p>
            <a:fld id="{A3DE845C-1A73-4192-9D62-F6E588EA0F88}" type="slidenum">
              <a:rPr lang="it-IT" smtClean="0"/>
              <a:pPr/>
              <a:t>12</a:t>
            </a:fld>
            <a:endParaRPr lang="it-IT"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asellaDiTesto 1"/>
          <p:cNvSpPr txBox="1">
            <a:spLocks noChangeArrowheads="1"/>
          </p:cNvSpPr>
          <p:nvPr/>
        </p:nvSpPr>
        <p:spPr bwMode="auto">
          <a:xfrm>
            <a:off x="611188" y="549275"/>
            <a:ext cx="8072437" cy="5959475"/>
          </a:xfrm>
          <a:prstGeom prst="rect">
            <a:avLst/>
          </a:prstGeom>
          <a:noFill/>
          <a:ln w="9525">
            <a:noFill/>
            <a:miter lim="800000"/>
            <a:headEnd/>
            <a:tailEnd/>
          </a:ln>
        </p:spPr>
        <p:txBody>
          <a:bodyPr>
            <a:spAutoFit/>
          </a:bodyPr>
          <a:lstStyle/>
          <a:p>
            <a:pPr algn="ctr">
              <a:buFont typeface="Arial" pitchFamily="34" charset="0"/>
              <a:buChar char="•"/>
            </a:pPr>
            <a:r>
              <a:rPr lang="it-IT" sz="1600">
                <a:latin typeface="Comic Sans MS" pitchFamily="66" charset="0"/>
                <a:cs typeface="Times New Roman" pitchFamily="18" charset="0"/>
              </a:rPr>
              <a:t>  1 dicembre 1943: conferenza di Teheran, il piano finale</a:t>
            </a:r>
          </a:p>
          <a:p>
            <a:pPr algn="ct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6 giugno 1944: lo sbarco in Normandia, il D-Day</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20 luglio 1944: l’attentato a Hitler</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Bombardamenti a tappeto sulla Germania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febbraio 1945: conferenza di Yalta, la Germania</a:t>
            </a:r>
            <a:br>
              <a:rPr lang="it-IT" sz="1600">
                <a:latin typeface="Comic Sans MS" pitchFamily="66" charset="0"/>
                <a:cs typeface="Times New Roman" pitchFamily="18" charset="0"/>
              </a:rPr>
            </a:br>
            <a:r>
              <a:rPr lang="it-IT" sz="1600">
                <a:latin typeface="Comic Sans MS" pitchFamily="66" charset="0"/>
                <a:cs typeface="Times New Roman" pitchFamily="18" charset="0"/>
              </a:rPr>
              <a:t>sarà divisa in quattro zone di occupazione</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25 aprile 1945: l’Italia liberata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28 aprile 1945: la fucilazione di Mussolini</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30 aprile 1945: il suicidio di Hitler</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7 maggio 1945: la resa incondizionata della Germania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6 agosto 1945: la bomba atomica a Hiroshima</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9 agosto 1945: la bomba atomica a Nagasaki</a:t>
            </a:r>
          </a:p>
          <a:p>
            <a:pPr algn="ctr">
              <a:buFont typeface="Arial" pitchFamily="34" charset="0"/>
              <a:buChar char="•"/>
            </a:pPr>
            <a:endParaRPr lang="it-IT" sz="1600">
              <a:latin typeface="Comic Sans MS" pitchFamily="66" charset="0"/>
              <a:cs typeface="Times New Roman" pitchFamily="18" charset="0"/>
            </a:endParaRPr>
          </a:p>
          <a:p>
            <a:pPr algn="ctr">
              <a:buFont typeface="Arial" pitchFamily="34" charset="0"/>
              <a:buChar char="•"/>
            </a:pPr>
            <a:r>
              <a:rPr lang="it-IT" sz="1600">
                <a:latin typeface="Comic Sans MS" pitchFamily="66" charset="0"/>
                <a:cs typeface="Times New Roman" pitchFamily="18" charset="0"/>
              </a:rPr>
              <a:t>  2 settembre 1945: la resa del Giappone</a:t>
            </a:r>
          </a:p>
        </p:txBody>
      </p:sp>
      <p:sp>
        <p:nvSpPr>
          <p:cNvPr id="14339" name="Segnaposto numero diapositiva 3"/>
          <p:cNvSpPr>
            <a:spLocks noGrp="1"/>
          </p:cNvSpPr>
          <p:nvPr>
            <p:ph type="sldNum" sz="quarter" idx="12"/>
          </p:nvPr>
        </p:nvSpPr>
        <p:spPr bwMode="auto">
          <a:noFill/>
          <a:ln>
            <a:miter lim="800000"/>
            <a:headEnd/>
            <a:tailEnd/>
          </a:ln>
        </p:spPr>
        <p:txBody>
          <a:bodyPr/>
          <a:lstStyle/>
          <a:p>
            <a:fld id="{2EEA2371-6BC3-42DF-9801-192A996ECEDC}" type="slidenum">
              <a:rPr lang="it-IT" smtClean="0"/>
              <a:pPr/>
              <a:t>13</a:t>
            </a:fld>
            <a:endParaRPr lang="it-IT"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olo 1"/>
          <p:cNvSpPr>
            <a:spLocks noGrp="1"/>
          </p:cNvSpPr>
          <p:nvPr>
            <p:ph type="title"/>
          </p:nvPr>
        </p:nvSpPr>
        <p:spPr>
          <a:xfrm>
            <a:off x="457200" y="500063"/>
            <a:ext cx="4186238" cy="500062"/>
          </a:xfrm>
        </p:spPr>
        <p:txBody>
          <a:bodyPr/>
          <a:lstStyle/>
          <a:p>
            <a:pPr algn="l"/>
            <a:r>
              <a:rPr lang="it-IT" sz="1600" b="1" smtClean="0">
                <a:solidFill>
                  <a:srgbClr val="FF0000"/>
                </a:solidFill>
                <a:latin typeface="Comic Sans MS" pitchFamily="66" charset="0"/>
              </a:rPr>
              <a:t>Eroi della resistenza: i partigiani</a:t>
            </a:r>
          </a:p>
        </p:txBody>
      </p:sp>
      <p:sp>
        <p:nvSpPr>
          <p:cNvPr id="15363" name="Rettangolo 5"/>
          <p:cNvSpPr>
            <a:spLocks noChangeArrowheads="1"/>
          </p:cNvSpPr>
          <p:nvPr/>
        </p:nvSpPr>
        <p:spPr bwMode="auto">
          <a:xfrm>
            <a:off x="428625" y="1000125"/>
            <a:ext cx="3143250" cy="4746625"/>
          </a:xfrm>
          <a:prstGeom prst="rect">
            <a:avLst/>
          </a:prstGeom>
          <a:noFill/>
          <a:ln w="9525">
            <a:noFill/>
            <a:miter lim="800000"/>
            <a:headEnd/>
            <a:tailEnd/>
          </a:ln>
        </p:spPr>
        <p:txBody>
          <a:bodyPr>
            <a:spAutoFit/>
          </a:bodyPr>
          <a:lstStyle/>
          <a:p>
            <a:pPr>
              <a:lnSpc>
                <a:spcPct val="90000"/>
              </a:lnSpc>
            </a:pPr>
            <a:r>
              <a:rPr lang="it-IT" sz="1600">
                <a:latin typeface="Comic Sans MS" pitchFamily="66" charset="0"/>
              </a:rPr>
              <a:t>Tra i tanti caduti eroicamente nella lotta al nazifascismo, un posto particolare lo occupano i partigiani. </a:t>
            </a:r>
          </a:p>
          <a:p>
            <a:pPr>
              <a:lnSpc>
                <a:spcPct val="90000"/>
              </a:lnSpc>
            </a:pPr>
            <a:r>
              <a:rPr lang="it-IT" sz="1600">
                <a:latin typeface="Comic Sans MS" pitchFamily="66" charset="0"/>
              </a:rPr>
              <a:t>Imbracciate le armi, volontariamente hanno sacrificato la loro vita per un ideale al quale tutti dobbiamo molto, la nostra libertà. </a:t>
            </a:r>
          </a:p>
          <a:p>
            <a:pPr>
              <a:lnSpc>
                <a:spcPct val="90000"/>
              </a:lnSpc>
            </a:pPr>
            <a:r>
              <a:rPr lang="it-IT" sz="1600">
                <a:latin typeface="Comic Sans MS" pitchFamily="66" charset="0"/>
              </a:rPr>
              <a:t>Molti avevano la nostra età, hanno fatto una scelta, difficile da prendere per chiunque, ma ancora di più a vent’anni.</a:t>
            </a:r>
          </a:p>
          <a:p>
            <a:pPr>
              <a:lnSpc>
                <a:spcPct val="90000"/>
              </a:lnSpc>
            </a:pPr>
            <a:endParaRPr lang="it-IT" sz="1600">
              <a:latin typeface="Comic Sans MS" pitchFamily="66" charset="0"/>
            </a:endParaRPr>
          </a:p>
          <a:p>
            <a:pPr>
              <a:lnSpc>
                <a:spcPct val="90000"/>
              </a:lnSpc>
            </a:pPr>
            <a:r>
              <a:rPr lang="it-IT" sz="1600">
                <a:latin typeface="Comic Sans MS" pitchFamily="66" charset="0"/>
              </a:rPr>
              <a:t>Grazie alla mia passione per la chitarra e la musica ho scoperto una canzone, dedicata proprio quest’anno a uno di loro, </a:t>
            </a:r>
            <a:r>
              <a:rPr lang="it-IT" sz="1600" b="1">
                <a:latin typeface="Comic Sans MS" pitchFamily="66" charset="0"/>
              </a:rPr>
              <a:t>Luciano Tondelli </a:t>
            </a:r>
            <a:r>
              <a:rPr lang="it-IT" sz="1600">
                <a:latin typeface="Comic Sans MS" pitchFamily="66" charset="0"/>
              </a:rPr>
              <a:t>(eroe) fucilato dai tedeschi. </a:t>
            </a:r>
          </a:p>
        </p:txBody>
      </p:sp>
      <p:sp>
        <p:nvSpPr>
          <p:cNvPr id="15364" name="Rettangolo 6"/>
          <p:cNvSpPr>
            <a:spLocks noChangeArrowheads="1"/>
          </p:cNvSpPr>
          <p:nvPr/>
        </p:nvSpPr>
        <p:spPr bwMode="auto">
          <a:xfrm rot="10800000" flipV="1">
            <a:off x="5143500" y="631825"/>
            <a:ext cx="2571750" cy="523875"/>
          </a:xfrm>
          <a:prstGeom prst="rect">
            <a:avLst/>
          </a:prstGeom>
          <a:noFill/>
          <a:ln w="9525">
            <a:noFill/>
            <a:miter lim="800000"/>
            <a:headEnd/>
            <a:tailEnd/>
          </a:ln>
        </p:spPr>
        <p:txBody>
          <a:bodyPr>
            <a:spAutoFit/>
          </a:bodyPr>
          <a:lstStyle/>
          <a:p>
            <a:pPr algn="ctr"/>
            <a:r>
              <a:rPr lang="it-IT" sz="1600" b="1">
                <a:solidFill>
                  <a:srgbClr val="00B0F0"/>
                </a:solidFill>
                <a:latin typeface="Comic Sans MS" pitchFamily="66" charset="0"/>
              </a:rPr>
              <a:t>I campi di aprile</a:t>
            </a:r>
          </a:p>
          <a:p>
            <a:pPr algn="ctr"/>
            <a:r>
              <a:rPr lang="it-IT" sz="1200" b="1">
                <a:solidFill>
                  <a:srgbClr val="00B0F0"/>
                </a:solidFill>
                <a:latin typeface="Comic Sans MS" pitchFamily="66" charset="0"/>
              </a:rPr>
              <a:t>(Luciano Ligabue)</a:t>
            </a:r>
          </a:p>
        </p:txBody>
      </p:sp>
      <p:sp>
        <p:nvSpPr>
          <p:cNvPr id="15365" name="Rettangolo 7"/>
          <p:cNvSpPr>
            <a:spLocks noChangeArrowheads="1"/>
          </p:cNvSpPr>
          <p:nvPr/>
        </p:nvSpPr>
        <p:spPr bwMode="auto">
          <a:xfrm>
            <a:off x="3857625" y="1214438"/>
            <a:ext cx="2500313" cy="5416550"/>
          </a:xfrm>
          <a:prstGeom prst="rect">
            <a:avLst/>
          </a:prstGeom>
          <a:noFill/>
          <a:ln w="9525">
            <a:noFill/>
            <a:miter lim="800000"/>
            <a:headEnd/>
            <a:tailEnd/>
          </a:ln>
        </p:spPr>
        <p:txBody>
          <a:bodyPr>
            <a:spAutoFit/>
          </a:bodyPr>
          <a:lstStyle/>
          <a:p>
            <a:pPr algn="ctr"/>
            <a:r>
              <a:rPr lang="it-IT" sz="1000">
                <a:latin typeface="Comic Sans MS" pitchFamily="66" charset="0"/>
              </a:rPr>
              <a:t>Se fossi li in mezzo</a:t>
            </a:r>
            <a:br>
              <a:rPr lang="it-IT" sz="1000">
                <a:latin typeface="Comic Sans MS" pitchFamily="66" charset="0"/>
              </a:rPr>
            </a:br>
            <a:r>
              <a:rPr lang="it-IT" sz="1000">
                <a:latin typeface="Comic Sans MS" pitchFamily="66" charset="0"/>
              </a:rPr>
              <a:t>avrei novant’anni</a:t>
            </a:r>
            <a:br>
              <a:rPr lang="it-IT" sz="1000">
                <a:latin typeface="Comic Sans MS" pitchFamily="66" charset="0"/>
              </a:rPr>
            </a:br>
            <a:r>
              <a:rPr lang="it-IT" sz="1000">
                <a:latin typeface="Comic Sans MS" pitchFamily="66" charset="0"/>
              </a:rPr>
              <a:t>avrei dei nipoti con cui litigare</a:t>
            </a:r>
            <a:br>
              <a:rPr lang="it-IT" sz="1000">
                <a:latin typeface="Comic Sans MS" pitchFamily="66" charset="0"/>
              </a:rPr>
            </a:br>
            <a:r>
              <a:rPr lang="it-IT" sz="1000">
                <a:latin typeface="Comic Sans MS" pitchFamily="66" charset="0"/>
              </a:rPr>
              <a:t>Ma ho fatto una scelta</a:t>
            </a:r>
            <a:br>
              <a:rPr lang="it-IT" sz="1000">
                <a:latin typeface="Comic Sans MS" pitchFamily="66" charset="0"/>
              </a:rPr>
            </a:br>
            <a:r>
              <a:rPr lang="it-IT" sz="1000">
                <a:latin typeface="Comic Sans MS" pitchFamily="66" charset="0"/>
              </a:rPr>
              <a:t>in libera scelta</a:t>
            </a:r>
            <a:br>
              <a:rPr lang="it-IT" sz="1000">
                <a:latin typeface="Comic Sans MS" pitchFamily="66" charset="0"/>
              </a:rPr>
            </a:br>
            <a:r>
              <a:rPr lang="it-IT" sz="1000">
                <a:latin typeface="Comic Sans MS" pitchFamily="66" charset="0"/>
              </a:rPr>
              <a:t>non credo ci fosse altra scelta da fare</a:t>
            </a:r>
            <a:br>
              <a:rPr lang="it-IT" sz="1000">
                <a:latin typeface="Comic Sans MS" pitchFamily="66" charset="0"/>
              </a:rPr>
            </a:br>
            <a:r>
              <a:rPr lang="it-IT" sz="1000">
                <a:latin typeface="Comic Sans MS" pitchFamily="66" charset="0"/>
              </a:rPr>
              <a:t>scelta migliore</a:t>
            </a:r>
            <a:br>
              <a:rPr lang="it-IT" sz="1000">
                <a:latin typeface="Comic Sans MS" pitchFamily="66" charset="0"/>
              </a:rPr>
            </a:br>
            <a:r>
              <a:rPr lang="it-IT" sz="1000">
                <a:latin typeface="Comic Sans MS" pitchFamily="66" charset="0"/>
              </a:rPr>
              <a:t>Ho avuto una vita</a:t>
            </a:r>
            <a:br>
              <a:rPr lang="it-IT" sz="1000">
                <a:latin typeface="Comic Sans MS" pitchFamily="66" charset="0"/>
              </a:rPr>
            </a:br>
            <a:r>
              <a:rPr lang="it-IT" sz="1000">
                <a:latin typeface="Comic Sans MS" pitchFamily="66" charset="0"/>
              </a:rPr>
              <a:t>nessuno lo nega</a:t>
            </a:r>
            <a:br>
              <a:rPr lang="it-IT" sz="1000">
                <a:latin typeface="Comic Sans MS" pitchFamily="66" charset="0"/>
              </a:rPr>
            </a:br>
            <a:r>
              <a:rPr lang="it-IT" sz="1000">
                <a:latin typeface="Comic Sans MS" pitchFamily="66" charset="0"/>
              </a:rPr>
              <a:t>me ne hanno portato via il pezzo piu’ grosso</a:t>
            </a:r>
            <a:br>
              <a:rPr lang="it-IT" sz="1000">
                <a:latin typeface="Comic Sans MS" pitchFamily="66" charset="0"/>
              </a:rPr>
            </a:br>
            <a:r>
              <a:rPr lang="it-IT" sz="1000">
                <a:latin typeface="Comic Sans MS" pitchFamily="66" charset="0"/>
              </a:rPr>
              <a:t>Se parti per sempre</a:t>
            </a:r>
            <a:br>
              <a:rPr lang="it-IT" sz="1000">
                <a:latin typeface="Comic Sans MS" pitchFamily="66" charset="0"/>
              </a:rPr>
            </a:br>
            <a:r>
              <a:rPr lang="it-IT" sz="1000">
                <a:latin typeface="Comic Sans MS" pitchFamily="66" charset="0"/>
              </a:rPr>
              <a:t>a neanche vent’anni</a:t>
            </a:r>
            <a:br>
              <a:rPr lang="it-IT" sz="1000">
                <a:latin typeface="Comic Sans MS" pitchFamily="66" charset="0"/>
              </a:rPr>
            </a:br>
            <a:r>
              <a:rPr lang="it-IT" sz="1000">
                <a:latin typeface="Comic Sans MS" pitchFamily="66" charset="0"/>
              </a:rPr>
              <a:t>non sei mai l’eroe sei per sempre il ragazzo</a:t>
            </a:r>
            <a:br>
              <a:rPr lang="it-IT" sz="1000">
                <a:latin typeface="Comic Sans MS" pitchFamily="66" charset="0"/>
              </a:rPr>
            </a:br>
            <a:r>
              <a:rPr lang="it-IT" sz="1000">
                <a:latin typeface="Comic Sans MS" pitchFamily="66" charset="0"/>
              </a:rPr>
              <a:t>I campi in Aprile</a:t>
            </a:r>
            <a:br>
              <a:rPr lang="it-IT" sz="1000">
                <a:latin typeface="Comic Sans MS" pitchFamily="66" charset="0"/>
              </a:rPr>
            </a:br>
            <a:r>
              <a:rPr lang="it-IT" sz="1000">
                <a:latin typeface="Comic Sans MS" pitchFamily="66" charset="0"/>
              </a:rPr>
              <a:t>promettono bene</a:t>
            </a:r>
            <a:br>
              <a:rPr lang="it-IT" sz="1000">
                <a:latin typeface="Comic Sans MS" pitchFamily="66" charset="0"/>
              </a:rPr>
            </a:br>
            <a:r>
              <a:rPr lang="it-IT" sz="1000">
                <a:latin typeface="Comic Sans MS" pitchFamily="66" charset="0"/>
              </a:rPr>
              <a:t>se questa e’ la terra e’ proprio la terra che non lascero’ </a:t>
            </a:r>
          </a:p>
          <a:p>
            <a:pPr algn="ctr"/>
            <a:r>
              <a:rPr lang="it-IT" sz="1000">
                <a:latin typeface="Comic Sans MS" pitchFamily="66" charset="0"/>
              </a:rPr>
              <a:t>Ho avuto per nome</a:t>
            </a:r>
            <a:br>
              <a:rPr lang="it-IT" sz="1000">
                <a:latin typeface="Comic Sans MS" pitchFamily="66" charset="0"/>
              </a:rPr>
            </a:br>
            <a:r>
              <a:rPr lang="it-IT" sz="1000">
                <a:latin typeface="Comic Sans MS" pitchFamily="66" charset="0"/>
              </a:rPr>
              <a:t>Luciano Tondelli</a:t>
            </a:r>
            <a:br>
              <a:rPr lang="it-IT" sz="1000">
                <a:latin typeface="Comic Sans MS" pitchFamily="66" charset="0"/>
              </a:rPr>
            </a:br>
            <a:r>
              <a:rPr lang="it-IT" sz="1000">
                <a:latin typeface="Comic Sans MS" pitchFamily="66" charset="0"/>
              </a:rPr>
              <a:t>col vostro permesso io non me ne andro’</a:t>
            </a:r>
            <a:br>
              <a:rPr lang="it-IT" sz="1000">
                <a:latin typeface="Comic Sans MS" pitchFamily="66" charset="0"/>
              </a:rPr>
            </a:br>
            <a:r>
              <a:rPr lang="it-IT" sz="1000">
                <a:latin typeface="Comic Sans MS" pitchFamily="66" charset="0"/>
              </a:rPr>
              <a:t>Se muori in aprile</a:t>
            </a:r>
            <a:br>
              <a:rPr lang="it-IT" sz="1000">
                <a:latin typeface="Comic Sans MS" pitchFamily="66" charset="0"/>
              </a:rPr>
            </a:br>
            <a:r>
              <a:rPr lang="it-IT" sz="1000">
                <a:latin typeface="Comic Sans MS" pitchFamily="66" charset="0"/>
              </a:rPr>
              <a:t>se muori col sole</a:t>
            </a:r>
            <a:br>
              <a:rPr lang="it-IT" sz="1000">
                <a:latin typeface="Comic Sans MS" pitchFamily="66" charset="0"/>
              </a:rPr>
            </a:br>
            <a:r>
              <a:rPr lang="it-IT" sz="1000">
                <a:latin typeface="Comic Sans MS" pitchFamily="66" charset="0"/>
              </a:rPr>
              <a:t>finisce che muori aspettando l’estate</a:t>
            </a:r>
            <a:br>
              <a:rPr lang="it-IT" sz="1000">
                <a:latin typeface="Comic Sans MS" pitchFamily="66" charset="0"/>
              </a:rPr>
            </a:br>
            <a:r>
              <a:rPr lang="it-IT" sz="1000">
                <a:latin typeface="Comic Sans MS" pitchFamily="66" charset="0"/>
              </a:rPr>
              <a:t>A me e’ capitato</a:t>
            </a:r>
            <a:br>
              <a:rPr lang="it-IT" sz="1000">
                <a:latin typeface="Comic Sans MS" pitchFamily="66" charset="0"/>
              </a:rPr>
            </a:br>
            <a:r>
              <a:rPr lang="it-IT" sz="1000">
                <a:latin typeface="Comic Sans MS" pitchFamily="66" charset="0"/>
              </a:rPr>
              <a:t>a guerra finita</a:t>
            </a:r>
            <a:br>
              <a:rPr lang="it-IT" sz="1000">
                <a:latin typeface="Comic Sans MS" pitchFamily="66" charset="0"/>
              </a:rPr>
            </a:br>
            <a:r>
              <a:rPr lang="it-IT" sz="1000">
                <a:latin typeface="Comic Sans MS" pitchFamily="66" charset="0"/>
              </a:rPr>
              <a:t>mancavano solo dieci giornate </a:t>
            </a:r>
          </a:p>
          <a:p>
            <a:pPr algn="ctr"/>
            <a:r>
              <a:rPr lang="it-IT" sz="1000">
                <a:latin typeface="Comic Sans MS" pitchFamily="66" charset="0"/>
              </a:rPr>
              <a:t>I campi in Aprile</a:t>
            </a:r>
            <a:br>
              <a:rPr lang="it-IT" sz="1000">
                <a:latin typeface="Comic Sans MS" pitchFamily="66" charset="0"/>
              </a:rPr>
            </a:br>
            <a:r>
              <a:rPr lang="it-IT" sz="1000">
                <a:latin typeface="Comic Sans MS" pitchFamily="66" charset="0"/>
              </a:rPr>
              <a:t>promettono bene</a:t>
            </a:r>
            <a:br>
              <a:rPr lang="it-IT" sz="1000">
                <a:latin typeface="Comic Sans MS" pitchFamily="66" charset="0"/>
              </a:rPr>
            </a:br>
            <a:r>
              <a:rPr lang="it-IT" sz="1000">
                <a:latin typeface="Comic Sans MS" pitchFamily="66" charset="0"/>
              </a:rPr>
              <a:t>son nato in un posto cresciuto in un posto che non lascero’ </a:t>
            </a:r>
            <a:br>
              <a:rPr lang="it-IT" sz="1000">
                <a:latin typeface="Comic Sans MS" pitchFamily="66" charset="0"/>
              </a:rPr>
            </a:br>
            <a:endParaRPr lang="it-IT" sz="1600">
              <a:latin typeface="Comic Sans MS" pitchFamily="66" charset="0"/>
            </a:endParaRPr>
          </a:p>
        </p:txBody>
      </p:sp>
      <p:sp>
        <p:nvSpPr>
          <p:cNvPr id="15366" name="Segnaposto numero diapositiva 6"/>
          <p:cNvSpPr>
            <a:spLocks noGrp="1"/>
          </p:cNvSpPr>
          <p:nvPr>
            <p:ph type="sldNum" sz="quarter" idx="12"/>
          </p:nvPr>
        </p:nvSpPr>
        <p:spPr bwMode="auto">
          <a:noFill/>
          <a:ln>
            <a:miter lim="800000"/>
            <a:headEnd/>
            <a:tailEnd/>
          </a:ln>
        </p:spPr>
        <p:txBody>
          <a:bodyPr/>
          <a:lstStyle/>
          <a:p>
            <a:fld id="{3A58369F-D5BE-4064-B74C-50A1F739183C}" type="slidenum">
              <a:rPr lang="it-IT" smtClean="0"/>
              <a:pPr/>
              <a:t>14</a:t>
            </a:fld>
            <a:endParaRPr lang="it-IT" smtClean="0"/>
          </a:p>
        </p:txBody>
      </p:sp>
      <p:sp>
        <p:nvSpPr>
          <p:cNvPr id="15367" name="CasellaDiTesto 7"/>
          <p:cNvSpPr txBox="1">
            <a:spLocks noChangeArrowheads="1"/>
          </p:cNvSpPr>
          <p:nvPr/>
        </p:nvSpPr>
        <p:spPr bwMode="auto">
          <a:xfrm>
            <a:off x="6429375" y="928688"/>
            <a:ext cx="2500313" cy="4340225"/>
          </a:xfrm>
          <a:prstGeom prst="rect">
            <a:avLst/>
          </a:prstGeom>
          <a:noFill/>
          <a:ln w="9525">
            <a:noFill/>
            <a:miter lim="800000"/>
            <a:headEnd/>
            <a:tailEnd/>
          </a:ln>
        </p:spPr>
        <p:txBody>
          <a:bodyPr>
            <a:spAutoFit/>
          </a:bodyPr>
          <a:lstStyle/>
          <a:p>
            <a:pPr algn="ctr"/>
            <a:r>
              <a:rPr lang="it-IT" sz="1000"/>
              <a:t/>
            </a:r>
            <a:br>
              <a:rPr lang="it-IT" sz="1000"/>
            </a:br>
            <a:r>
              <a:rPr lang="it-IT" sz="1000"/>
              <a:t/>
            </a:r>
            <a:br>
              <a:rPr lang="it-IT" sz="1000"/>
            </a:br>
            <a:r>
              <a:rPr lang="it-IT" sz="1000">
                <a:latin typeface="Comic Sans MS" pitchFamily="66" charset="0"/>
              </a:rPr>
              <a:t>C’e’ un quindici aprile</a:t>
            </a:r>
            <a:br>
              <a:rPr lang="it-IT" sz="1000">
                <a:latin typeface="Comic Sans MS" pitchFamily="66" charset="0"/>
              </a:rPr>
            </a:br>
            <a:r>
              <a:rPr lang="it-IT" sz="1000">
                <a:latin typeface="Comic Sans MS" pitchFamily="66" charset="0"/>
              </a:rPr>
              <a:t>accanto al mio nome</a:t>
            </a:r>
            <a:br>
              <a:rPr lang="it-IT" sz="1000">
                <a:latin typeface="Comic Sans MS" pitchFamily="66" charset="0"/>
              </a:rPr>
            </a:br>
            <a:r>
              <a:rPr lang="it-IT" sz="1000">
                <a:latin typeface="Comic Sans MS" pitchFamily="66" charset="0"/>
              </a:rPr>
              <a:t>col vostro permesso io non me ne andro’</a:t>
            </a:r>
            <a:br>
              <a:rPr lang="it-IT" sz="1000">
                <a:latin typeface="Comic Sans MS" pitchFamily="66" charset="0"/>
              </a:rPr>
            </a:br>
            <a:r>
              <a:rPr lang="it-IT" sz="1000">
                <a:latin typeface="Comic Sans MS" pitchFamily="66" charset="0"/>
              </a:rPr>
              <a:t>Voi non mi chiedete</a:t>
            </a:r>
            <a:br>
              <a:rPr lang="it-IT" sz="1000">
                <a:latin typeface="Comic Sans MS" pitchFamily="66" charset="0"/>
              </a:rPr>
            </a:br>
            <a:r>
              <a:rPr lang="it-IT" sz="1000">
                <a:latin typeface="Comic Sans MS" pitchFamily="66" charset="0"/>
              </a:rPr>
              <a:t>se rifarei tutto</a:t>
            </a:r>
            <a:br>
              <a:rPr lang="it-IT" sz="1000">
                <a:latin typeface="Comic Sans MS" pitchFamily="66" charset="0"/>
              </a:rPr>
            </a:br>
            <a:r>
              <a:rPr lang="it-IT" sz="1000">
                <a:latin typeface="Comic Sans MS" pitchFamily="66" charset="0"/>
              </a:rPr>
              <a:t>ho smesso di farmi la stessa domanda</a:t>
            </a:r>
            <a:br>
              <a:rPr lang="it-IT" sz="1000">
                <a:latin typeface="Comic Sans MS" pitchFamily="66" charset="0"/>
              </a:rPr>
            </a:br>
            <a:r>
              <a:rPr lang="it-IT" sz="1000">
                <a:latin typeface="Comic Sans MS" pitchFamily="66" charset="0"/>
              </a:rPr>
              <a:t>Qualcuno mi disse</a:t>
            </a:r>
            <a:br>
              <a:rPr lang="it-IT" sz="1000">
                <a:latin typeface="Comic Sans MS" pitchFamily="66" charset="0"/>
              </a:rPr>
            </a:br>
            <a:r>
              <a:rPr lang="it-IT" sz="1000">
                <a:latin typeface="Comic Sans MS" pitchFamily="66" charset="0"/>
              </a:rPr>
              <a:t>ricorda ragazzo</a:t>
            </a:r>
            <a:br>
              <a:rPr lang="it-IT" sz="1000">
                <a:latin typeface="Comic Sans MS" pitchFamily="66" charset="0"/>
              </a:rPr>
            </a:br>
            <a:r>
              <a:rPr lang="it-IT" sz="1000">
                <a:latin typeface="Comic Sans MS" pitchFamily="66" charset="0"/>
              </a:rPr>
              <a:t>la storia non cambia se tu non la cambi I campi in Aprile</a:t>
            </a:r>
            <a:br>
              <a:rPr lang="it-IT" sz="1000">
                <a:latin typeface="Comic Sans MS" pitchFamily="66" charset="0"/>
              </a:rPr>
            </a:br>
            <a:r>
              <a:rPr lang="it-IT" sz="1000">
                <a:latin typeface="Comic Sans MS" pitchFamily="66" charset="0"/>
              </a:rPr>
              <a:t>promettono bene</a:t>
            </a:r>
            <a:br>
              <a:rPr lang="it-IT" sz="1000">
                <a:latin typeface="Comic Sans MS" pitchFamily="66" charset="0"/>
              </a:rPr>
            </a:br>
            <a:r>
              <a:rPr lang="it-IT" sz="1000">
                <a:latin typeface="Comic Sans MS" pitchFamily="66" charset="0"/>
              </a:rPr>
              <a:t>se questa e’ la terra e’ proprio la terra che non lascero’</a:t>
            </a:r>
            <a:br>
              <a:rPr lang="it-IT" sz="1000">
                <a:latin typeface="Comic Sans MS" pitchFamily="66" charset="0"/>
              </a:rPr>
            </a:br>
            <a:r>
              <a:rPr lang="it-IT" sz="1000">
                <a:latin typeface="Comic Sans MS" pitchFamily="66" charset="0"/>
              </a:rPr>
              <a:t>Luciano Tondelli</a:t>
            </a:r>
            <a:br>
              <a:rPr lang="it-IT" sz="1000">
                <a:latin typeface="Comic Sans MS" pitchFamily="66" charset="0"/>
              </a:rPr>
            </a:br>
            <a:r>
              <a:rPr lang="it-IT" sz="1000">
                <a:latin typeface="Comic Sans MS" pitchFamily="66" charset="0"/>
              </a:rPr>
              <a:t>e’ ancora il mio nome</a:t>
            </a:r>
            <a:br>
              <a:rPr lang="it-IT" sz="1000">
                <a:latin typeface="Comic Sans MS" pitchFamily="66" charset="0"/>
              </a:rPr>
            </a:br>
            <a:r>
              <a:rPr lang="it-IT" sz="1000">
                <a:latin typeface="Comic Sans MS" pitchFamily="66" charset="0"/>
              </a:rPr>
              <a:t>sappiate comunque che non me ne andro’</a:t>
            </a:r>
            <a:br>
              <a:rPr lang="it-IT" sz="1000">
                <a:latin typeface="Comic Sans MS" pitchFamily="66" charset="0"/>
              </a:rPr>
            </a:br>
            <a:r>
              <a:rPr lang="it-IT" sz="1000">
                <a:latin typeface="Comic Sans MS" pitchFamily="66" charset="0"/>
              </a:rPr>
              <a:t>Se fossi li in mezzo</a:t>
            </a:r>
            <a:br>
              <a:rPr lang="it-IT" sz="1000">
                <a:latin typeface="Comic Sans MS" pitchFamily="66" charset="0"/>
              </a:rPr>
            </a:br>
            <a:r>
              <a:rPr lang="it-IT" sz="1000">
                <a:latin typeface="Comic Sans MS" pitchFamily="66" charset="0"/>
              </a:rPr>
              <a:t>avrei novant’anni</a:t>
            </a:r>
            <a:br>
              <a:rPr lang="it-IT" sz="1000">
                <a:latin typeface="Comic Sans MS" pitchFamily="66" charset="0"/>
              </a:rPr>
            </a:br>
            <a:r>
              <a:rPr lang="it-IT" sz="1000">
                <a:latin typeface="Comic Sans MS" pitchFamily="66" charset="0"/>
              </a:rPr>
              <a:t>avrei dei nipoti con cui litigare</a:t>
            </a:r>
            <a:br>
              <a:rPr lang="it-IT" sz="1000">
                <a:latin typeface="Comic Sans MS" pitchFamily="66" charset="0"/>
              </a:rPr>
            </a:br>
            <a:r>
              <a:rPr lang="it-IT" sz="1000">
                <a:latin typeface="Comic Sans MS" pitchFamily="66" charset="0"/>
              </a:rPr>
              <a:t>a cui raccontare.</a:t>
            </a:r>
          </a:p>
          <a:p>
            <a:r>
              <a:rPr lang="it-IT"/>
              <a:t/>
            </a:r>
            <a:br>
              <a:rPr lang="it-IT"/>
            </a:br>
            <a:endParaRPr lang="it-IT"/>
          </a:p>
        </p:txBody>
      </p:sp>
      <p:pic>
        <p:nvPicPr>
          <p:cNvPr id="15368" name="Picture 2" descr="http://www.antiwarsongs.org/img/upl/Tondelli.jpg"/>
          <p:cNvPicPr>
            <a:picLocks noChangeAspect="1" noChangeArrowheads="1"/>
          </p:cNvPicPr>
          <p:nvPr/>
        </p:nvPicPr>
        <p:blipFill>
          <a:blip r:embed="rId2" cstate="print"/>
          <a:srcRect/>
          <a:stretch>
            <a:fillRect/>
          </a:stretch>
        </p:blipFill>
        <p:spPr bwMode="auto">
          <a:xfrm>
            <a:off x="6500813" y="4786313"/>
            <a:ext cx="1322387" cy="1785937"/>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571500" y="928688"/>
            <a:ext cx="3071813" cy="830262"/>
          </a:xfrm>
          <a:prstGeom prst="rect">
            <a:avLst/>
          </a:prstGeom>
        </p:spPr>
        <p:txBody>
          <a:bodyPr>
            <a:spAutoFit/>
          </a:bodyPr>
          <a:lstStyle/>
          <a:p>
            <a:pPr algn="ctr">
              <a:defRPr/>
            </a:pPr>
            <a:r>
              <a:rPr lang="it-IT" sz="2800" b="1" dirty="0">
                <a:solidFill>
                  <a:srgbClr val="FF0000"/>
                </a:solidFill>
                <a:effectLst>
                  <a:outerShdw blurRad="38100" dist="38100" dir="2700000" algn="tl">
                    <a:srgbClr val="C0C0C0"/>
                  </a:outerShdw>
                </a:effectLst>
                <a:latin typeface="Comic Sans MS" pitchFamily="66" charset="0"/>
              </a:rPr>
              <a:t>MAGNETO</a:t>
            </a:r>
          </a:p>
          <a:p>
            <a:pPr algn="ctr">
              <a:defRPr/>
            </a:pPr>
            <a:r>
              <a:rPr lang="it-IT" sz="2000" b="1" dirty="0">
                <a:solidFill>
                  <a:srgbClr val="FF0000"/>
                </a:solidFill>
                <a:effectLst>
                  <a:outerShdw blurRad="38100" dist="38100" dir="2700000" algn="tl">
                    <a:srgbClr val="C0C0C0"/>
                  </a:outerShdw>
                </a:effectLst>
                <a:latin typeface="Comic Sans MS" pitchFamily="66" charset="0"/>
              </a:rPr>
              <a:t>(1963)</a:t>
            </a:r>
          </a:p>
        </p:txBody>
      </p:sp>
      <p:sp>
        <p:nvSpPr>
          <p:cNvPr id="7" name="Freccia in giù 6"/>
          <p:cNvSpPr/>
          <p:nvPr/>
        </p:nvSpPr>
        <p:spPr>
          <a:xfrm>
            <a:off x="2000250" y="1857375"/>
            <a:ext cx="214313" cy="357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6388" name="CasellaDiTesto 9"/>
          <p:cNvSpPr txBox="1">
            <a:spLocks noChangeArrowheads="1"/>
          </p:cNvSpPr>
          <p:nvPr/>
        </p:nvSpPr>
        <p:spPr bwMode="auto">
          <a:xfrm>
            <a:off x="4000500" y="1071563"/>
            <a:ext cx="4714875" cy="5016500"/>
          </a:xfrm>
          <a:prstGeom prst="rect">
            <a:avLst/>
          </a:prstGeom>
          <a:noFill/>
          <a:ln w="9525">
            <a:noFill/>
            <a:miter lim="800000"/>
            <a:headEnd/>
            <a:tailEnd/>
          </a:ln>
        </p:spPr>
        <p:txBody>
          <a:bodyPr>
            <a:spAutoFit/>
          </a:bodyPr>
          <a:lstStyle/>
          <a:p>
            <a:r>
              <a:rPr lang="it-IT" sz="1600">
                <a:solidFill>
                  <a:srgbClr val="FF0000"/>
                </a:solidFill>
                <a:latin typeface="Comic Sans MS" pitchFamily="66" charset="0"/>
              </a:rPr>
              <a:t>Magneto</a:t>
            </a:r>
            <a:r>
              <a:rPr lang="it-IT" sz="1600">
                <a:latin typeface="Comic Sans MS" pitchFamily="66" charset="0"/>
              </a:rPr>
              <a:t>, il cui vero nome è Max Eisenhardt , è un personaggio del fumetti creato da Stan Lee e Jack Kirby, pubblicato dalla Marvel Comics nel 1963. </a:t>
            </a:r>
          </a:p>
          <a:p>
            <a:r>
              <a:rPr lang="it-IT" sz="1600">
                <a:latin typeface="Comic Sans MS" pitchFamily="66" charset="0"/>
              </a:rPr>
              <a:t>E’ un mutante in grado di generare e controllare campi magnetici e attraverso di essi controllare e manipolare i metalli, soprattutto ferrosi. </a:t>
            </a:r>
          </a:p>
          <a:p>
            <a:r>
              <a:rPr lang="it-IT" sz="1600">
                <a:latin typeface="Comic Sans MS" pitchFamily="66" charset="0"/>
              </a:rPr>
              <a:t>Max Eisenhardt, </a:t>
            </a:r>
            <a:r>
              <a:rPr lang="it-IT" sz="1600" b="1">
                <a:latin typeface="Comic Sans MS" pitchFamily="66" charset="0"/>
              </a:rPr>
              <a:t>ebreo</a:t>
            </a:r>
            <a:r>
              <a:rPr lang="it-IT" sz="1600">
                <a:latin typeface="Comic Sans MS" pitchFamily="66" charset="0"/>
              </a:rPr>
              <a:t>, nacque in Germania, verso la fine del 1920. Sopravvissuto alla Notte dei cristalli, all'ascesa al potere dei Nazisti e all'emanazione delle leggi di Norimberga. </a:t>
            </a:r>
          </a:p>
          <a:p>
            <a:r>
              <a:rPr lang="it-IT" sz="1600">
                <a:latin typeface="Comic Sans MS" pitchFamily="66" charset="0"/>
              </a:rPr>
              <a:t>Nel 1939 la famiglia fuggì in Polonia dove venne catturata durante l'invasione tedesca e confinata nel ghetto di Varsavia.</a:t>
            </a:r>
          </a:p>
          <a:p>
            <a:r>
              <a:rPr lang="it-IT" sz="1600">
                <a:latin typeface="Comic Sans MS" pitchFamily="66" charset="0"/>
              </a:rPr>
              <a:t> I nazisti uccisero il padre, la madre e la sorella, ma Max riuscì a salvarsi, ed a fuggire per poi, successivamente, essere catturato ed inviato ad Auschwitz. </a:t>
            </a:r>
          </a:p>
          <a:p>
            <a:r>
              <a:rPr lang="it-IT" sz="1600">
                <a:latin typeface="Comic Sans MS" pitchFamily="66" charset="0"/>
              </a:rPr>
              <a:t>Sopravvissuto, Max assunse l'identità di “Magneto”. </a:t>
            </a:r>
          </a:p>
        </p:txBody>
      </p:sp>
      <p:pic>
        <p:nvPicPr>
          <p:cNvPr id="16389" name="Picture 2" descr="http://static.comicvine.com/uploads/original/9/96464/1758960-mvc2_magneto.jpg"/>
          <p:cNvPicPr>
            <a:picLocks noChangeAspect="1" noChangeArrowheads="1"/>
          </p:cNvPicPr>
          <p:nvPr/>
        </p:nvPicPr>
        <p:blipFill>
          <a:blip r:embed="rId2" cstate="print"/>
          <a:srcRect/>
          <a:stretch>
            <a:fillRect/>
          </a:stretch>
        </p:blipFill>
        <p:spPr bwMode="auto">
          <a:xfrm>
            <a:off x="1071563" y="2786063"/>
            <a:ext cx="2000250" cy="2947987"/>
          </a:xfrm>
          <a:prstGeom prst="rect">
            <a:avLst/>
          </a:prstGeom>
          <a:noFill/>
          <a:ln w="9525">
            <a:noFill/>
            <a:miter lim="800000"/>
            <a:headEnd/>
            <a:tailEnd/>
          </a:ln>
        </p:spPr>
      </p:pic>
      <p:sp>
        <p:nvSpPr>
          <p:cNvPr id="16390" name="Segnaposto numero diapositiva 8"/>
          <p:cNvSpPr>
            <a:spLocks noGrp="1"/>
          </p:cNvSpPr>
          <p:nvPr>
            <p:ph type="sldNum" sz="quarter" idx="12"/>
          </p:nvPr>
        </p:nvSpPr>
        <p:spPr bwMode="auto">
          <a:noFill/>
          <a:ln>
            <a:miter lim="800000"/>
            <a:headEnd/>
            <a:tailEnd/>
          </a:ln>
        </p:spPr>
        <p:txBody>
          <a:bodyPr/>
          <a:lstStyle/>
          <a:p>
            <a:fld id="{C88A9D0B-207F-406E-85AF-77A0F8AD7C61}" type="slidenum">
              <a:rPr lang="it-IT" smtClean="0"/>
              <a:pPr/>
              <a:t>15</a:t>
            </a:fld>
            <a:endParaRPr lang="it-IT"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Immagine 1" descr="magneto testamento"/>
          <p:cNvPicPr>
            <a:picLocks noChangeAspect="1" noChangeArrowheads="1"/>
          </p:cNvPicPr>
          <p:nvPr/>
        </p:nvPicPr>
        <p:blipFill>
          <a:blip r:embed="rId2" cstate="print"/>
          <a:srcRect/>
          <a:stretch>
            <a:fillRect/>
          </a:stretch>
        </p:blipFill>
        <p:spPr bwMode="auto">
          <a:xfrm>
            <a:off x="1000125" y="2143125"/>
            <a:ext cx="2357438" cy="3744913"/>
          </a:xfrm>
          <a:prstGeom prst="rect">
            <a:avLst/>
          </a:prstGeom>
          <a:noFill/>
          <a:ln w="9525">
            <a:noFill/>
            <a:miter lim="800000"/>
            <a:headEnd/>
            <a:tailEnd/>
          </a:ln>
        </p:spPr>
      </p:pic>
      <p:sp>
        <p:nvSpPr>
          <p:cNvPr id="17411" name="Rectangle 3"/>
          <p:cNvSpPr>
            <a:spLocks noChangeArrowheads="1"/>
          </p:cNvSpPr>
          <p:nvPr/>
        </p:nvSpPr>
        <p:spPr bwMode="auto">
          <a:xfrm>
            <a:off x="642938" y="642938"/>
            <a:ext cx="3286125" cy="1077912"/>
          </a:xfrm>
          <a:prstGeom prst="rect">
            <a:avLst/>
          </a:prstGeom>
          <a:noFill/>
          <a:ln w="9525">
            <a:noFill/>
            <a:miter lim="800000"/>
            <a:headEnd/>
            <a:tailEnd/>
          </a:ln>
        </p:spPr>
        <p:txBody>
          <a:bodyPr anchor="ctr">
            <a:spAutoFit/>
          </a:bodyPr>
          <a:lstStyle/>
          <a:p>
            <a:endParaRPr lang="it-IT" sz="1000" b="1">
              <a:solidFill>
                <a:srgbClr val="FF0000"/>
              </a:solidFill>
              <a:latin typeface="Times New Roman" pitchFamily="18" charset="0"/>
              <a:ea typeface="MS Mincho" pitchFamily="49" charset="-128"/>
              <a:cs typeface="Times New Roman" pitchFamily="18" charset="0"/>
            </a:endParaRPr>
          </a:p>
          <a:p>
            <a:pPr eaLnBrk="0" hangingPunct="0"/>
            <a:r>
              <a:rPr lang="it-IT" b="1">
                <a:latin typeface="Comic Sans MS" pitchFamily="66" charset="0"/>
                <a:ea typeface="MS Mincho" pitchFamily="49" charset="-128"/>
                <a:cs typeface="Times New Roman" pitchFamily="18" charset="0"/>
              </a:rPr>
              <a:t>MAGNETO E LA SHOAH, </a:t>
            </a:r>
          </a:p>
          <a:p>
            <a:pPr eaLnBrk="0" hangingPunct="0"/>
            <a:r>
              <a:rPr lang="it-IT" b="1">
                <a:latin typeface="Comic Sans MS" pitchFamily="66" charset="0"/>
                <a:ea typeface="MS Mincho" pitchFamily="49" charset="-128"/>
                <a:cs typeface="Times New Roman" pitchFamily="18" charset="0"/>
              </a:rPr>
              <a:t>il Male nella storia</a:t>
            </a:r>
          </a:p>
          <a:p>
            <a:pPr eaLnBrk="0" hangingPunct="0"/>
            <a:endParaRPr lang="it-IT">
              <a:latin typeface="Comic Sans MS" pitchFamily="66" charset="0"/>
              <a:ea typeface="MS Mincho" pitchFamily="49" charset="-128"/>
              <a:cs typeface="Times New Roman" pitchFamily="18" charset="0"/>
            </a:endParaRPr>
          </a:p>
        </p:txBody>
      </p:sp>
      <p:sp>
        <p:nvSpPr>
          <p:cNvPr id="17412" name="Rectangle 4"/>
          <p:cNvSpPr>
            <a:spLocks noChangeArrowheads="1"/>
          </p:cNvSpPr>
          <p:nvPr/>
        </p:nvSpPr>
        <p:spPr bwMode="auto">
          <a:xfrm>
            <a:off x="3714750" y="1428750"/>
            <a:ext cx="5286375" cy="5294313"/>
          </a:xfrm>
          <a:prstGeom prst="rect">
            <a:avLst/>
          </a:prstGeom>
          <a:solidFill>
            <a:srgbClr val="FFFFFF"/>
          </a:solidFill>
          <a:ln w="9525">
            <a:noFill/>
            <a:miter lim="800000"/>
            <a:headEnd/>
            <a:tailEnd/>
          </a:ln>
        </p:spPr>
        <p:txBody>
          <a:bodyPr anchor="ctr">
            <a:spAutoFit/>
          </a:bodyPr>
          <a:lstStyle/>
          <a:p>
            <a:r>
              <a:rPr lang="it-IT" sz="1600">
                <a:latin typeface="Comic Sans MS" pitchFamily="66" charset="0"/>
                <a:ea typeface="MS Mincho" pitchFamily="49" charset="-128"/>
                <a:cs typeface="Times New Roman" pitchFamily="18" charset="0"/>
              </a:rPr>
              <a:t>Il 27 gennaio 1945 le truppe sovietiche dell'Armata Rossa, dirette verso Berlino, scoprirono il campo di concentramento di Auschwitz e liberarono i pochi supersiti rimasti. </a:t>
            </a:r>
          </a:p>
          <a:p>
            <a:r>
              <a:rPr lang="it-IT" sz="1600">
                <a:latin typeface="Comic Sans MS" pitchFamily="66" charset="0"/>
                <a:ea typeface="MS Mincho" pitchFamily="49" charset="-128"/>
                <a:cs typeface="Times New Roman" pitchFamily="18" charset="0"/>
              </a:rPr>
              <a:t>Da quel giorno, aprendo i cancelli di quel campo, gli orrori dell'Olocausto sono divenuti tristemente noti in tutto il mondo. </a:t>
            </a:r>
          </a:p>
          <a:p>
            <a:r>
              <a:rPr lang="it-IT" sz="1600">
                <a:latin typeface="Comic Sans MS" pitchFamily="66" charset="0"/>
                <a:ea typeface="MS Mincho" pitchFamily="49" charset="-128"/>
                <a:cs typeface="Times New Roman" pitchFamily="18" charset="0"/>
              </a:rPr>
              <a:t>Il nazismo venne sconfitto, ma le atrocità commesse non potranno mai essere dimenticate. </a:t>
            </a:r>
            <a:br>
              <a:rPr lang="it-IT" sz="1600">
                <a:latin typeface="Comic Sans MS" pitchFamily="66" charset="0"/>
                <a:ea typeface="MS Mincho" pitchFamily="49" charset="-128"/>
                <a:cs typeface="Times New Roman" pitchFamily="18" charset="0"/>
              </a:rPr>
            </a:br>
            <a:r>
              <a:rPr lang="it-IT" sz="1600">
                <a:latin typeface="Comic Sans MS" pitchFamily="66" charset="0"/>
                <a:ea typeface="MS Mincho" pitchFamily="49" charset="-128"/>
                <a:cs typeface="Times New Roman" pitchFamily="18" charset="0"/>
              </a:rPr>
              <a:t>Scrittori, giornalisti, attivisti e superstiti tengono viva la memoria di quell'efferato genocidio. Nel corso dei decenni anche gli artisti della Nona Arte hanno affrontato l'argomento attraverso varie opere. 	</a:t>
            </a:r>
          </a:p>
          <a:p>
            <a:r>
              <a:rPr lang="it-IT" sz="1600">
                <a:latin typeface="Comic Sans MS" pitchFamily="66" charset="0"/>
                <a:ea typeface="MS Mincho" pitchFamily="49" charset="-128"/>
                <a:cs typeface="Times New Roman" pitchFamily="18" charset="0"/>
              </a:rPr>
              <a:t>Un fumetto dedicato alla Shoah è </a:t>
            </a:r>
          </a:p>
          <a:p>
            <a:r>
              <a:rPr lang="it-IT" sz="1600" b="1">
                <a:latin typeface="Comic Sans MS" pitchFamily="66" charset="0"/>
                <a:ea typeface="MS Mincho" pitchFamily="49" charset="-128"/>
                <a:cs typeface="Times New Roman" pitchFamily="18" charset="0"/>
              </a:rPr>
              <a:t>“Magneto: Testamento”. </a:t>
            </a:r>
          </a:p>
          <a:p>
            <a:r>
              <a:rPr lang="it-IT" sz="1600">
                <a:latin typeface="Comic Sans MS" pitchFamily="66" charset="0"/>
                <a:ea typeface="MS Mincho" pitchFamily="49" charset="-128"/>
                <a:cs typeface="Times New Roman" pitchFamily="18" charset="0"/>
              </a:rPr>
              <a:t>Storia scritta da Greg Pak e disegnata dall'italiano Carmine di Giandomenico  Un fumetto molto bello ed importante, che racconta in maniera molto personale uno dei fatti meno riportati dalle cronache dedicate all'Olocausto.</a:t>
            </a:r>
            <a:endParaRPr lang="it-IT" sz="1600" b="1">
              <a:latin typeface="Comic Sans MS" pitchFamily="66" charset="0"/>
              <a:ea typeface="MS Mincho" pitchFamily="49" charset="-128"/>
              <a:cs typeface="Times New Roman" pitchFamily="18" charset="0"/>
            </a:endParaRPr>
          </a:p>
          <a:p>
            <a:pPr eaLnBrk="0" hangingPunct="0"/>
            <a:endParaRPr lang="it-IT">
              <a:ea typeface="MS Mincho" pitchFamily="49" charset="-128"/>
              <a:cs typeface="Times New Roman" pitchFamily="18" charset="0"/>
            </a:endParaRPr>
          </a:p>
        </p:txBody>
      </p:sp>
      <p:sp>
        <p:nvSpPr>
          <p:cNvPr id="17413" name="Segnaposto numero diapositiva 6"/>
          <p:cNvSpPr>
            <a:spLocks noGrp="1"/>
          </p:cNvSpPr>
          <p:nvPr>
            <p:ph type="sldNum" sz="quarter" idx="12"/>
          </p:nvPr>
        </p:nvSpPr>
        <p:spPr bwMode="auto">
          <a:noFill/>
          <a:ln>
            <a:miter lim="800000"/>
            <a:headEnd/>
            <a:tailEnd/>
          </a:ln>
        </p:spPr>
        <p:txBody>
          <a:bodyPr/>
          <a:lstStyle/>
          <a:p>
            <a:fld id="{00F6C67C-8896-412F-998A-6FB672DD9F33}" type="slidenum">
              <a:rPr lang="it-IT" smtClean="0"/>
              <a:pPr/>
              <a:t>16</a:t>
            </a:fld>
            <a:endParaRPr lang="it-IT"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olo 1"/>
          <p:cNvSpPr>
            <a:spLocks noGrp="1"/>
          </p:cNvSpPr>
          <p:nvPr>
            <p:ph type="title"/>
          </p:nvPr>
        </p:nvSpPr>
        <p:spPr>
          <a:xfrm>
            <a:off x="457200" y="500063"/>
            <a:ext cx="8229600" cy="500062"/>
          </a:xfrm>
        </p:spPr>
        <p:txBody>
          <a:bodyPr/>
          <a:lstStyle/>
          <a:p>
            <a:r>
              <a:rPr lang="it-IT" sz="1600" b="1" smtClean="0">
                <a:solidFill>
                  <a:srgbClr val="FF0000"/>
                </a:solidFill>
                <a:latin typeface="Comic Sans MS" pitchFamily="66" charset="0"/>
              </a:rPr>
              <a:t>Le cause della shoah</a:t>
            </a:r>
          </a:p>
        </p:txBody>
      </p:sp>
      <p:sp>
        <p:nvSpPr>
          <p:cNvPr id="18435" name="Rettangolo 5"/>
          <p:cNvSpPr>
            <a:spLocks noChangeArrowheads="1"/>
          </p:cNvSpPr>
          <p:nvPr/>
        </p:nvSpPr>
        <p:spPr bwMode="auto">
          <a:xfrm>
            <a:off x="428625" y="1071563"/>
            <a:ext cx="8429625" cy="2825750"/>
          </a:xfrm>
          <a:prstGeom prst="rect">
            <a:avLst/>
          </a:prstGeom>
          <a:noFill/>
          <a:ln w="9525">
            <a:noFill/>
            <a:miter lim="800000"/>
            <a:headEnd/>
            <a:tailEnd/>
          </a:ln>
        </p:spPr>
        <p:txBody>
          <a:bodyPr>
            <a:spAutoFit/>
          </a:bodyPr>
          <a:lstStyle/>
          <a:p>
            <a:pPr>
              <a:lnSpc>
                <a:spcPct val="90000"/>
              </a:lnSpc>
            </a:pPr>
            <a:r>
              <a:rPr lang="it-IT" sz="1600">
                <a:latin typeface="Comic Sans MS" pitchFamily="66" charset="0"/>
              </a:rPr>
              <a:t>Il nazismo fece dell’attacco agli ebrei uno dei propri elementi fondanti.</a:t>
            </a:r>
          </a:p>
          <a:p>
            <a:pPr>
              <a:lnSpc>
                <a:spcPct val="90000"/>
              </a:lnSpc>
            </a:pPr>
            <a:r>
              <a:rPr lang="it-IT" sz="1600">
                <a:latin typeface="Comic Sans MS" pitchFamily="66" charset="0"/>
              </a:rPr>
              <a:t>Si scagliò contro di essi con ogni mezzo di propaganda, e con una fitta campagna di leggi.</a:t>
            </a:r>
          </a:p>
          <a:p>
            <a:pPr>
              <a:lnSpc>
                <a:spcPct val="90000"/>
              </a:lnSpc>
            </a:pPr>
            <a:r>
              <a:rPr lang="it-IT" sz="1600">
                <a:latin typeface="Comic Sans MS" pitchFamily="66" charset="0"/>
              </a:rPr>
              <a:t>Per convincere la pubblica opinione di questa lotta, utilizzarono accuse di inquinamento della razza ariana, di arricchimento degli ebrei mediante lo sfruttamento del lavoro e di disgrazie economiche altrui.</a:t>
            </a:r>
          </a:p>
          <a:p>
            <a:r>
              <a:rPr lang="it-IT" sz="1600">
                <a:latin typeface="Comic Sans MS" pitchFamily="66" charset="0"/>
              </a:rPr>
              <a:t>Gli ebrei, secondo i piani dei gerarchi nazisti, avrebbero dovuto scomparire dalla faccia della terra. Dal momento dell’entrata in guerra, la Germania rese sempre più violenta la lotta contro i civili ebrei, iniziandone l’eliminazione fisica. </a:t>
            </a:r>
          </a:p>
          <a:p>
            <a:pPr>
              <a:lnSpc>
                <a:spcPct val="90000"/>
              </a:lnSpc>
            </a:pPr>
            <a:r>
              <a:rPr lang="it-IT" sz="1600">
                <a:latin typeface="Comic Sans MS" pitchFamily="66" charset="0"/>
              </a:rPr>
              <a:t>Con il proseguire del conflitto, più si profilava certa una sconfitta per il Terzo Reich, più si faceva intensa la guerra dei nazisti agli ebrei.</a:t>
            </a:r>
          </a:p>
          <a:p>
            <a:pPr>
              <a:lnSpc>
                <a:spcPct val="90000"/>
              </a:lnSpc>
            </a:pPr>
            <a:r>
              <a:rPr lang="it-IT" sz="1600">
                <a:latin typeface="Comic Sans MS" pitchFamily="66" charset="0"/>
              </a:rPr>
              <a:t>Il  progetto di HITLER  era di rendere tutto il mondo JUDENFREI (libero dagli ebrei). </a:t>
            </a:r>
          </a:p>
        </p:txBody>
      </p:sp>
      <p:sp>
        <p:nvSpPr>
          <p:cNvPr id="18436" name="Rettangolo 6"/>
          <p:cNvSpPr>
            <a:spLocks noChangeArrowheads="1"/>
          </p:cNvSpPr>
          <p:nvPr/>
        </p:nvSpPr>
        <p:spPr bwMode="auto">
          <a:xfrm rot="10800000" flipV="1">
            <a:off x="2143125" y="4176713"/>
            <a:ext cx="5000625" cy="339725"/>
          </a:xfrm>
          <a:prstGeom prst="rect">
            <a:avLst/>
          </a:prstGeom>
          <a:noFill/>
          <a:ln w="9525">
            <a:noFill/>
            <a:miter lim="800000"/>
            <a:headEnd/>
            <a:tailEnd/>
          </a:ln>
        </p:spPr>
        <p:txBody>
          <a:bodyPr>
            <a:spAutoFit/>
          </a:bodyPr>
          <a:lstStyle/>
          <a:p>
            <a:pPr algn="ctr"/>
            <a:r>
              <a:rPr lang="it-IT" sz="1600" b="1">
                <a:solidFill>
                  <a:srgbClr val="FF0000"/>
                </a:solidFill>
                <a:latin typeface="Comic Sans MS" pitchFamily="66" charset="0"/>
              </a:rPr>
              <a:t>Il processo dello sterminio</a:t>
            </a:r>
          </a:p>
        </p:txBody>
      </p:sp>
      <p:sp>
        <p:nvSpPr>
          <p:cNvPr id="18437" name="Rettangolo 7"/>
          <p:cNvSpPr>
            <a:spLocks noChangeArrowheads="1"/>
          </p:cNvSpPr>
          <p:nvPr/>
        </p:nvSpPr>
        <p:spPr bwMode="auto">
          <a:xfrm>
            <a:off x="571500" y="4643438"/>
            <a:ext cx="8072438" cy="1570037"/>
          </a:xfrm>
          <a:prstGeom prst="rect">
            <a:avLst/>
          </a:prstGeom>
          <a:noFill/>
          <a:ln w="9525">
            <a:noFill/>
            <a:miter lim="800000"/>
            <a:headEnd/>
            <a:tailEnd/>
          </a:ln>
        </p:spPr>
        <p:txBody>
          <a:bodyPr>
            <a:spAutoFit/>
          </a:bodyPr>
          <a:lstStyle/>
          <a:p>
            <a:pPr algn="ctr"/>
            <a:r>
              <a:rPr lang="it-IT" sz="1600">
                <a:latin typeface="Comic Sans MS" pitchFamily="66" charset="0"/>
              </a:rPr>
              <a:t>30 gennaio 1933 avvento del regime della svastica</a:t>
            </a:r>
          </a:p>
          <a:p>
            <a:endParaRPr lang="it-IT" sz="1600">
              <a:latin typeface="Comic Sans MS" pitchFamily="66" charset="0"/>
            </a:endParaRPr>
          </a:p>
          <a:p>
            <a:pPr algn="ctr"/>
            <a:r>
              <a:rPr lang="it-IT" sz="1600">
                <a:latin typeface="Comic Sans MS" pitchFamily="66" charset="0"/>
              </a:rPr>
              <a:t>Politica razziale, volta ad affermare il dominio della pura razza ariana a scapito del  popolo ebreo traditore e nemico della patria</a:t>
            </a:r>
          </a:p>
          <a:p>
            <a:pPr algn="ctr"/>
            <a:endParaRPr lang="it-IT" sz="1600">
              <a:latin typeface="Comic Sans MS" pitchFamily="66" charset="0"/>
            </a:endParaRPr>
          </a:p>
          <a:p>
            <a:pPr algn="ctr"/>
            <a:r>
              <a:rPr lang="it-IT" sz="1600">
                <a:latin typeface="Comic Sans MS" pitchFamily="66" charset="0"/>
              </a:rPr>
              <a:t>1935 Leggi di Norimberga </a:t>
            </a:r>
          </a:p>
        </p:txBody>
      </p:sp>
      <p:sp>
        <p:nvSpPr>
          <p:cNvPr id="18438" name="Segnaposto numero diapositiva 6"/>
          <p:cNvSpPr>
            <a:spLocks noGrp="1"/>
          </p:cNvSpPr>
          <p:nvPr>
            <p:ph type="sldNum" sz="quarter" idx="12"/>
          </p:nvPr>
        </p:nvSpPr>
        <p:spPr bwMode="auto">
          <a:noFill/>
          <a:ln>
            <a:miter lim="800000"/>
            <a:headEnd/>
            <a:tailEnd/>
          </a:ln>
        </p:spPr>
        <p:txBody>
          <a:bodyPr/>
          <a:lstStyle/>
          <a:p>
            <a:fld id="{DA8695B8-9A20-4A18-9759-80AA52217335}" type="slidenum">
              <a:rPr lang="it-IT" smtClean="0"/>
              <a:pPr/>
              <a:t>17</a:t>
            </a:fld>
            <a:endParaRPr lang="it-IT"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olo 1"/>
          <p:cNvSpPr>
            <a:spLocks noGrp="1"/>
          </p:cNvSpPr>
          <p:nvPr>
            <p:ph type="title"/>
          </p:nvPr>
        </p:nvSpPr>
        <p:spPr>
          <a:xfrm>
            <a:off x="457200" y="428625"/>
            <a:ext cx="8229600" cy="989013"/>
          </a:xfrm>
        </p:spPr>
        <p:txBody>
          <a:bodyPr/>
          <a:lstStyle/>
          <a:p>
            <a:r>
              <a:rPr lang="it-IT" sz="1600" b="1" smtClean="0">
                <a:solidFill>
                  <a:srgbClr val="FF0000"/>
                </a:solidFill>
                <a:latin typeface="Comic Sans MS" pitchFamily="66" charset="0"/>
              </a:rPr>
              <a:t>Le leggi di Norimberga</a:t>
            </a:r>
          </a:p>
        </p:txBody>
      </p:sp>
      <p:sp>
        <p:nvSpPr>
          <p:cNvPr id="19459" name="Rettangolo 3"/>
          <p:cNvSpPr>
            <a:spLocks noChangeArrowheads="1"/>
          </p:cNvSpPr>
          <p:nvPr/>
        </p:nvSpPr>
        <p:spPr bwMode="auto">
          <a:xfrm>
            <a:off x="571500" y="1285875"/>
            <a:ext cx="8215313" cy="1570038"/>
          </a:xfrm>
          <a:prstGeom prst="rect">
            <a:avLst/>
          </a:prstGeom>
          <a:noFill/>
          <a:ln w="9525">
            <a:noFill/>
            <a:miter lim="800000"/>
            <a:headEnd/>
            <a:tailEnd/>
          </a:ln>
        </p:spPr>
        <p:txBody>
          <a:bodyPr>
            <a:spAutoFit/>
          </a:bodyPr>
          <a:lstStyle/>
          <a:p>
            <a:pPr algn="ctr"/>
            <a:r>
              <a:rPr lang="it-IT" sz="1600">
                <a:latin typeface="Comic Sans MS" pitchFamily="66" charset="0"/>
              </a:rPr>
              <a:t>Gli ebrei erano costretti a vivere come degli emarginati:</a:t>
            </a:r>
          </a:p>
          <a:p>
            <a:pPr algn="ctr">
              <a:buFont typeface="Arial" pitchFamily="34" charset="0"/>
              <a:buChar char="•"/>
            </a:pPr>
            <a:r>
              <a:rPr lang="it-IT" sz="1600">
                <a:latin typeface="Comic Sans MS" pitchFamily="66" charset="0"/>
              </a:rPr>
              <a:t>  Erano privati di ogni diritto civile e politico</a:t>
            </a:r>
          </a:p>
          <a:p>
            <a:pPr algn="ctr">
              <a:buFont typeface="Arial" pitchFamily="34" charset="0"/>
              <a:buChar char="•"/>
            </a:pPr>
            <a:r>
              <a:rPr lang="it-IT" sz="1600">
                <a:latin typeface="Comic Sans MS" pitchFamily="66" charset="0"/>
              </a:rPr>
              <a:t>  Costretti a portare una stella gialla sul petto</a:t>
            </a:r>
          </a:p>
          <a:p>
            <a:pPr algn="ctr">
              <a:buFont typeface="Arial" pitchFamily="34" charset="0"/>
              <a:buChar char="•"/>
            </a:pPr>
            <a:r>
              <a:rPr lang="it-IT" sz="1600">
                <a:latin typeface="Comic Sans MS" pitchFamily="66" charset="0"/>
              </a:rPr>
              <a:t>  Interdetti dagli uffici, dalle libere professioni, dalle scuole ariane, dalle</a:t>
            </a:r>
          </a:p>
          <a:p>
            <a:pPr algn="ctr"/>
            <a:r>
              <a:rPr lang="it-IT" sz="1600">
                <a:latin typeface="Comic Sans MS" pitchFamily="66" charset="0"/>
              </a:rPr>
              <a:t>   banche</a:t>
            </a:r>
          </a:p>
          <a:p>
            <a:pPr algn="ctr">
              <a:buFont typeface="Arial" pitchFamily="34" charset="0"/>
              <a:buChar char="•"/>
            </a:pPr>
            <a:r>
              <a:rPr lang="it-IT" sz="1600">
                <a:latin typeface="Comic Sans MS" pitchFamily="66" charset="0"/>
              </a:rPr>
              <a:t>  Rinchiusi in appositi quartieri recintati detti “ghetti”</a:t>
            </a:r>
          </a:p>
        </p:txBody>
      </p:sp>
      <p:sp>
        <p:nvSpPr>
          <p:cNvPr id="19460" name="Rettangolo 4"/>
          <p:cNvSpPr>
            <a:spLocks noChangeArrowheads="1"/>
          </p:cNvSpPr>
          <p:nvPr/>
        </p:nvSpPr>
        <p:spPr bwMode="auto">
          <a:xfrm>
            <a:off x="500063" y="3071813"/>
            <a:ext cx="8358187" cy="338137"/>
          </a:xfrm>
          <a:prstGeom prst="rect">
            <a:avLst/>
          </a:prstGeom>
          <a:noFill/>
          <a:ln w="9525">
            <a:noFill/>
            <a:miter lim="800000"/>
            <a:headEnd/>
            <a:tailEnd/>
          </a:ln>
        </p:spPr>
        <p:txBody>
          <a:bodyPr>
            <a:spAutoFit/>
          </a:bodyPr>
          <a:lstStyle/>
          <a:p>
            <a:pPr algn="ctr"/>
            <a:r>
              <a:rPr lang="it-IT" sz="1600" b="1">
                <a:solidFill>
                  <a:srgbClr val="FF0000"/>
                </a:solidFill>
                <a:latin typeface="Comic Sans MS" pitchFamily="66" charset="0"/>
              </a:rPr>
              <a:t>La notte dei cristalli</a:t>
            </a:r>
          </a:p>
        </p:txBody>
      </p:sp>
      <p:sp>
        <p:nvSpPr>
          <p:cNvPr id="19461" name="Rettangolo 5"/>
          <p:cNvSpPr>
            <a:spLocks noChangeArrowheads="1"/>
          </p:cNvSpPr>
          <p:nvPr/>
        </p:nvSpPr>
        <p:spPr bwMode="auto">
          <a:xfrm>
            <a:off x="571500" y="3500438"/>
            <a:ext cx="8215313" cy="1422400"/>
          </a:xfrm>
          <a:prstGeom prst="rect">
            <a:avLst/>
          </a:prstGeom>
          <a:noFill/>
          <a:ln w="9525">
            <a:noFill/>
            <a:miter lim="800000"/>
            <a:headEnd/>
            <a:tailEnd/>
          </a:ln>
        </p:spPr>
        <p:txBody>
          <a:bodyPr>
            <a:spAutoFit/>
          </a:bodyPr>
          <a:lstStyle/>
          <a:p>
            <a:pPr>
              <a:lnSpc>
                <a:spcPct val="90000"/>
              </a:lnSpc>
            </a:pPr>
            <a:r>
              <a:rPr lang="it-IT" sz="1600">
                <a:latin typeface="Comic Sans MS" pitchFamily="66" charset="0"/>
              </a:rPr>
              <a:t>Per il momento il nazismo operava solo discriminazione nei confronti degli ebrei, ma...</a:t>
            </a:r>
          </a:p>
          <a:p>
            <a:pPr>
              <a:lnSpc>
                <a:spcPct val="90000"/>
              </a:lnSpc>
            </a:pPr>
            <a:r>
              <a:rPr lang="it-IT" sz="1600">
                <a:latin typeface="Comic Sans MS" pitchFamily="66" charset="0"/>
              </a:rPr>
              <a:t>Nel novembre 1938, a Parigi venne ucciso un diplomatico tedesco ad opera di un giovane ebreo</a:t>
            </a:r>
          </a:p>
          <a:p>
            <a:pPr>
              <a:lnSpc>
                <a:spcPct val="90000"/>
              </a:lnSpc>
            </a:pPr>
            <a:endParaRPr lang="it-IT" sz="1600">
              <a:latin typeface="Comic Sans MS" pitchFamily="66" charset="0"/>
            </a:endParaRPr>
          </a:p>
          <a:p>
            <a:pPr>
              <a:lnSpc>
                <a:spcPct val="90000"/>
              </a:lnSpc>
            </a:pPr>
            <a:r>
              <a:rPr lang="it-IT" sz="1600">
                <a:latin typeface="Comic Sans MS" pitchFamily="66" charset="0"/>
              </a:rPr>
              <a:t>Le SS (unità di protezione) si scatenarono e nella notte dell’ 8 novembre furono incendiate sinagoghe, distrutti negozi ebrei e massacrate centinaia di persone</a:t>
            </a:r>
          </a:p>
        </p:txBody>
      </p:sp>
      <p:sp>
        <p:nvSpPr>
          <p:cNvPr id="19462" name="Segnaposto numero diapositiva 6"/>
          <p:cNvSpPr>
            <a:spLocks noGrp="1"/>
          </p:cNvSpPr>
          <p:nvPr>
            <p:ph type="sldNum" sz="quarter" idx="12"/>
          </p:nvPr>
        </p:nvSpPr>
        <p:spPr bwMode="auto">
          <a:noFill/>
          <a:ln>
            <a:miter lim="800000"/>
            <a:headEnd/>
            <a:tailEnd/>
          </a:ln>
        </p:spPr>
        <p:txBody>
          <a:bodyPr/>
          <a:lstStyle/>
          <a:p>
            <a:fld id="{BC26C186-172A-49F5-8193-86EA9345699D}" type="slidenum">
              <a:rPr lang="it-IT" smtClean="0"/>
              <a:pPr/>
              <a:t>18</a:t>
            </a:fld>
            <a:endParaRPr lang="it-IT"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500063" y="571500"/>
            <a:ext cx="8229600" cy="357188"/>
          </a:xfrm>
        </p:spPr>
        <p:txBody>
          <a:bodyPr>
            <a:noAutofit/>
          </a:bodyPr>
          <a:lstStyle/>
          <a:p>
            <a:pPr>
              <a:defRPr/>
            </a:pPr>
            <a:r>
              <a:rPr lang="it-IT" sz="1600" b="1" dirty="0" smtClean="0">
                <a:solidFill>
                  <a:srgbClr val="FF0000"/>
                </a:solidFill>
                <a:effectLst>
                  <a:outerShdw blurRad="38100" dist="38100" dir="2700000" algn="tl">
                    <a:srgbClr val="FFFFFF"/>
                  </a:outerShdw>
                </a:effectLst>
                <a:latin typeface="Comic Sans MS" pitchFamily="66" charset="0"/>
              </a:rPr>
              <a:t>La soluzione finale</a:t>
            </a:r>
            <a:r>
              <a:rPr lang="it-IT" sz="1600" dirty="0" smtClean="0">
                <a:solidFill>
                  <a:srgbClr val="FF0000"/>
                </a:solidFill>
                <a:effectLst>
                  <a:outerShdw blurRad="38100" dist="38100" dir="2700000" algn="tl">
                    <a:srgbClr val="FFFFFF"/>
                  </a:outerShdw>
                </a:effectLst>
                <a:latin typeface="Comic Sans MS" pitchFamily="66" charset="0"/>
              </a:rPr>
              <a:t/>
            </a:r>
            <a:br>
              <a:rPr lang="it-IT" sz="1600" dirty="0" smtClean="0">
                <a:solidFill>
                  <a:srgbClr val="FF0000"/>
                </a:solidFill>
                <a:effectLst>
                  <a:outerShdw blurRad="38100" dist="38100" dir="2700000" algn="tl">
                    <a:srgbClr val="FFFFFF"/>
                  </a:outerShdw>
                </a:effectLst>
                <a:latin typeface="Comic Sans MS" pitchFamily="66" charset="0"/>
              </a:rPr>
            </a:br>
            <a:endParaRPr lang="it-IT" sz="1600" dirty="0">
              <a:solidFill>
                <a:srgbClr val="FF0000"/>
              </a:solidFill>
              <a:latin typeface="Comic Sans MS" pitchFamily="66" charset="0"/>
            </a:endParaRPr>
          </a:p>
        </p:txBody>
      </p:sp>
      <p:sp>
        <p:nvSpPr>
          <p:cNvPr id="20483" name="Rettangolo 4"/>
          <p:cNvSpPr>
            <a:spLocks noChangeArrowheads="1"/>
          </p:cNvSpPr>
          <p:nvPr/>
        </p:nvSpPr>
        <p:spPr bwMode="auto">
          <a:xfrm>
            <a:off x="500063" y="857250"/>
            <a:ext cx="8286750" cy="1323975"/>
          </a:xfrm>
          <a:prstGeom prst="rect">
            <a:avLst/>
          </a:prstGeom>
          <a:noFill/>
          <a:ln w="9525">
            <a:noFill/>
            <a:miter lim="800000"/>
            <a:headEnd/>
            <a:tailEnd/>
          </a:ln>
        </p:spPr>
        <p:txBody>
          <a:bodyPr>
            <a:spAutoFit/>
          </a:bodyPr>
          <a:lstStyle/>
          <a:p>
            <a:pPr algn="ctr"/>
            <a:r>
              <a:rPr lang="it-IT" sz="1600">
                <a:latin typeface="Comic Sans MS" pitchFamily="66" charset="0"/>
              </a:rPr>
              <a:t>20 gennaio 1942 a Wansee viene approvato ciò che aprirà le porte al più grande orrore che la storia ricordi</a:t>
            </a:r>
          </a:p>
          <a:p>
            <a:pPr algn="ctr"/>
            <a:endParaRPr lang="it-IT" sz="1600">
              <a:latin typeface="Comic Sans MS" pitchFamily="66" charset="0"/>
            </a:endParaRPr>
          </a:p>
          <a:p>
            <a:pPr algn="ctr"/>
            <a:r>
              <a:rPr lang="it-IT" sz="1600">
                <a:latin typeface="Comic Sans MS" pitchFamily="66" charset="0"/>
              </a:rPr>
              <a:t>Centinaia di migliaia di persone deportate verso i</a:t>
            </a:r>
          </a:p>
          <a:p>
            <a:pPr algn="ctr"/>
            <a:r>
              <a:rPr lang="it-IT" sz="1600">
                <a:latin typeface="Comic Sans MS" pitchFamily="66" charset="0"/>
              </a:rPr>
              <a:t>lager, ammassate sui treni della morte e all’arrivo selezionate.</a:t>
            </a:r>
          </a:p>
        </p:txBody>
      </p:sp>
      <p:sp>
        <p:nvSpPr>
          <p:cNvPr id="20484" name="Rettangolo 5"/>
          <p:cNvSpPr>
            <a:spLocks noChangeArrowheads="1"/>
          </p:cNvSpPr>
          <p:nvPr/>
        </p:nvSpPr>
        <p:spPr bwMode="auto">
          <a:xfrm>
            <a:off x="571500" y="2357438"/>
            <a:ext cx="8072438" cy="1077912"/>
          </a:xfrm>
          <a:prstGeom prst="rect">
            <a:avLst/>
          </a:prstGeom>
          <a:noFill/>
          <a:ln w="9525">
            <a:noFill/>
            <a:miter lim="800000"/>
            <a:headEnd/>
            <a:tailEnd/>
          </a:ln>
        </p:spPr>
        <p:txBody>
          <a:bodyPr>
            <a:spAutoFit/>
          </a:bodyPr>
          <a:lstStyle/>
          <a:p>
            <a:pPr algn="ctr"/>
            <a:r>
              <a:rPr lang="it-IT" sz="1600">
                <a:latin typeface="Comic Sans MS" pitchFamily="66" charset="0"/>
              </a:rPr>
              <a:t>Vecchi, donne e bambini sterminati nelle camere a gas con il formidabile topicida ziklon B o con il monossido di carbonio.</a:t>
            </a:r>
          </a:p>
          <a:p>
            <a:pPr algn="ctr"/>
            <a:endParaRPr lang="it-IT" sz="1600">
              <a:latin typeface="Comic Sans MS" pitchFamily="66" charset="0"/>
            </a:endParaRPr>
          </a:p>
          <a:p>
            <a:pPr algn="ctr"/>
            <a:r>
              <a:rPr lang="it-IT" sz="1600">
                <a:latin typeface="Comic Sans MS" pitchFamily="66" charset="0"/>
              </a:rPr>
              <a:t>Uomini, marchiati e costretti a lavorare come larve per più di 12 ore al giorno.</a:t>
            </a:r>
          </a:p>
        </p:txBody>
      </p:sp>
      <p:sp>
        <p:nvSpPr>
          <p:cNvPr id="20485" name="AutoShape 6" descr="Risultati immagini per olocausto"/>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it-IT"/>
          </a:p>
        </p:txBody>
      </p:sp>
      <p:pic>
        <p:nvPicPr>
          <p:cNvPr id="20486" name="Picture 10" descr="http://static.robadadonne.it/wp-content/uploads/2014/01/bambiniebrei.jpg"/>
          <p:cNvPicPr>
            <a:picLocks noChangeAspect="1" noChangeArrowheads="1"/>
          </p:cNvPicPr>
          <p:nvPr/>
        </p:nvPicPr>
        <p:blipFill>
          <a:blip r:embed="rId2" cstate="print"/>
          <a:srcRect/>
          <a:stretch>
            <a:fillRect/>
          </a:stretch>
        </p:blipFill>
        <p:spPr bwMode="auto">
          <a:xfrm>
            <a:off x="2643188" y="3786188"/>
            <a:ext cx="3857625" cy="2947987"/>
          </a:xfrm>
          <a:prstGeom prst="rect">
            <a:avLst/>
          </a:prstGeom>
          <a:noFill/>
          <a:ln w="9525">
            <a:noFill/>
            <a:miter lim="800000"/>
            <a:headEnd/>
            <a:tailEnd/>
          </a:ln>
        </p:spPr>
      </p:pic>
      <p:sp>
        <p:nvSpPr>
          <p:cNvPr id="20487" name="Segnaposto numero diapositiva 7"/>
          <p:cNvSpPr>
            <a:spLocks noGrp="1"/>
          </p:cNvSpPr>
          <p:nvPr>
            <p:ph type="sldNum" sz="quarter" idx="12"/>
          </p:nvPr>
        </p:nvSpPr>
        <p:spPr bwMode="auto">
          <a:noFill/>
          <a:ln>
            <a:miter lim="800000"/>
            <a:headEnd/>
            <a:tailEnd/>
          </a:ln>
        </p:spPr>
        <p:txBody>
          <a:bodyPr/>
          <a:lstStyle/>
          <a:p>
            <a:fld id="{4030C609-2CF3-4613-9774-FE5960D14402}" type="slidenum">
              <a:rPr lang="it-IT" smtClean="0"/>
              <a:pPr/>
              <a:t>19</a:t>
            </a:fld>
            <a:endParaRPr lang="it-IT"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asellaDiTesto 1"/>
          <p:cNvSpPr txBox="1">
            <a:spLocks noChangeArrowheads="1"/>
          </p:cNvSpPr>
          <p:nvPr/>
        </p:nvSpPr>
        <p:spPr bwMode="auto">
          <a:xfrm>
            <a:off x="428625" y="214313"/>
            <a:ext cx="8501063" cy="7570787"/>
          </a:xfrm>
          <a:prstGeom prst="rect">
            <a:avLst/>
          </a:prstGeom>
          <a:noFill/>
          <a:ln w="9525">
            <a:noFill/>
            <a:miter lim="800000"/>
            <a:headEnd/>
            <a:tailEnd/>
          </a:ln>
        </p:spPr>
        <p:txBody>
          <a:bodyPr>
            <a:spAutoFit/>
          </a:bodyPr>
          <a:lstStyle/>
          <a:p>
            <a:endParaRPr lang="it-IT" sz="1400" dirty="0">
              <a:latin typeface="Comic Sans MS" pitchFamily="66" charset="0"/>
            </a:endParaRPr>
          </a:p>
          <a:p>
            <a:endParaRPr lang="it-IT" sz="1400" dirty="0">
              <a:latin typeface="Comic Sans MS" pitchFamily="66" charset="0"/>
            </a:endParaRPr>
          </a:p>
          <a:p>
            <a:r>
              <a:rPr lang="it-IT" sz="1400" dirty="0">
                <a:latin typeface="Comic Sans MS" pitchFamily="66" charset="0"/>
              </a:rPr>
              <a:t>Liceo Scientifico “Leonardo da Vinci”  - Gallarate                                        </a:t>
            </a:r>
            <a:r>
              <a:rPr lang="it-IT" sz="1400" dirty="0" err="1">
                <a:latin typeface="Comic Sans MS" pitchFamily="66" charset="0"/>
              </a:rPr>
              <a:t>a.s.</a:t>
            </a:r>
            <a:r>
              <a:rPr lang="it-IT" sz="1400" dirty="0">
                <a:latin typeface="Comic Sans MS" pitchFamily="66" charset="0"/>
              </a:rPr>
              <a:t> 2014 / 2015</a:t>
            </a:r>
          </a:p>
          <a:p>
            <a:endParaRPr lang="it-IT" sz="1400" dirty="0">
              <a:latin typeface="Comic Sans MS" pitchFamily="66" charset="0"/>
            </a:endParaRPr>
          </a:p>
          <a:p>
            <a:r>
              <a:rPr lang="it-IT" dirty="0">
                <a:latin typeface="Comic Sans MS" pitchFamily="66" charset="0"/>
              </a:rPr>
              <a:t>                                      </a:t>
            </a:r>
            <a:r>
              <a:rPr lang="it-IT" b="1" dirty="0">
                <a:latin typeface="Comic Sans MS" pitchFamily="66" charset="0"/>
              </a:rPr>
              <a:t>Marco Crespi</a:t>
            </a:r>
            <a:r>
              <a:rPr lang="it-IT" dirty="0">
                <a:latin typeface="Comic Sans MS" pitchFamily="66" charset="0"/>
              </a:rPr>
              <a:t>  </a:t>
            </a:r>
            <a:r>
              <a:rPr lang="it-IT" sz="1400" dirty="0">
                <a:latin typeface="Comic Sans MS" pitchFamily="66" charset="0"/>
              </a:rPr>
              <a:t>5°A scienze applicate</a:t>
            </a:r>
          </a:p>
          <a:p>
            <a:endParaRPr lang="it-IT" sz="1400" dirty="0">
              <a:latin typeface="Comic Sans MS" pitchFamily="66" charset="0"/>
            </a:endParaRPr>
          </a:p>
          <a:p>
            <a:endParaRPr lang="it-IT" sz="1400" dirty="0">
              <a:latin typeface="Comic Sans MS" pitchFamily="66" charset="0"/>
            </a:endParaRPr>
          </a:p>
          <a:p>
            <a:pPr algn="ctr"/>
            <a:r>
              <a:rPr lang="it-IT" sz="2000" dirty="0">
                <a:latin typeface="Comic Sans MS" pitchFamily="66" charset="0"/>
              </a:rPr>
              <a:t>Tesina: </a:t>
            </a:r>
            <a:r>
              <a:rPr lang="it-IT" sz="2000" b="1" dirty="0">
                <a:solidFill>
                  <a:srgbClr val="FF0000"/>
                </a:solidFill>
                <a:latin typeface="Comic Sans MS" pitchFamily="66" charset="0"/>
              </a:rPr>
              <a:t>SUPEREROI MARVEL, TRA FANTASIA E REALTA’</a:t>
            </a:r>
          </a:p>
          <a:p>
            <a:endParaRPr lang="it-IT" sz="1400" b="1" dirty="0">
              <a:solidFill>
                <a:srgbClr val="FF0000"/>
              </a:solidFill>
              <a:latin typeface="Comic Sans MS" pitchFamily="66" charset="0"/>
            </a:endParaRPr>
          </a:p>
          <a:p>
            <a:endParaRPr lang="it-IT" sz="1400" b="1" dirty="0">
              <a:solidFill>
                <a:srgbClr val="FF0000"/>
              </a:solidFill>
              <a:latin typeface="Comic Sans MS" pitchFamily="66" charset="0"/>
            </a:endParaRPr>
          </a:p>
          <a:p>
            <a:r>
              <a:rPr lang="it-IT" sz="1400" dirty="0">
                <a:latin typeface="Comic Sans MS" pitchFamily="66" charset="0"/>
              </a:rPr>
              <a:t>Materie e argomenti trattati:</a:t>
            </a:r>
          </a:p>
          <a:p>
            <a:endParaRPr lang="it-IT" sz="1400" dirty="0">
              <a:latin typeface="Comic Sans MS" pitchFamily="66" charset="0"/>
            </a:endParaRPr>
          </a:p>
          <a:p>
            <a:endParaRPr lang="it-IT" sz="1400" dirty="0">
              <a:latin typeface="Comic Sans MS" pitchFamily="66" charset="0"/>
            </a:endParaRPr>
          </a:p>
          <a:p>
            <a:pPr>
              <a:buFontTx/>
              <a:buChar char="-"/>
            </a:pPr>
            <a:r>
              <a:rPr lang="it-IT" sz="1400" dirty="0">
                <a:latin typeface="Comic Sans MS" pitchFamily="66" charset="0"/>
              </a:rPr>
              <a:t> pag.   3 - </a:t>
            </a:r>
            <a:r>
              <a:rPr lang="it-IT" sz="1400" b="1" dirty="0">
                <a:latin typeface="Comic Sans MS" pitchFamily="66" charset="0"/>
              </a:rPr>
              <a:t>Premessa</a:t>
            </a:r>
          </a:p>
          <a:p>
            <a:pPr>
              <a:buFontTx/>
              <a:buChar char="-"/>
            </a:pPr>
            <a:endParaRPr lang="it-IT" sz="1400" dirty="0">
              <a:latin typeface="Comic Sans MS" pitchFamily="66" charset="0"/>
            </a:endParaRPr>
          </a:p>
          <a:p>
            <a:pPr>
              <a:buFontTx/>
              <a:buChar char="-"/>
            </a:pPr>
            <a:r>
              <a:rPr lang="it-IT" sz="1400" dirty="0">
                <a:latin typeface="Comic Sans MS" pitchFamily="66" charset="0"/>
              </a:rPr>
              <a:t> pag.   6 - </a:t>
            </a:r>
            <a:r>
              <a:rPr lang="it-IT" sz="1400" b="1" dirty="0">
                <a:latin typeface="Comic Sans MS" pitchFamily="66" charset="0"/>
              </a:rPr>
              <a:t>Storia</a:t>
            </a:r>
            <a:r>
              <a:rPr lang="it-IT" sz="1400" dirty="0">
                <a:latin typeface="Comic Sans MS" pitchFamily="66" charset="0"/>
              </a:rPr>
              <a:t>: Capitan America e il fumetto di propaganda – 2° Guerra Mondiale / La Shoah</a:t>
            </a:r>
          </a:p>
          <a:p>
            <a:pPr>
              <a:buFontTx/>
              <a:buChar char="-"/>
            </a:pPr>
            <a:endParaRPr lang="it-IT" sz="1400" dirty="0">
              <a:latin typeface="Comic Sans MS" pitchFamily="66" charset="0"/>
            </a:endParaRPr>
          </a:p>
          <a:p>
            <a:pPr>
              <a:buFontTx/>
              <a:buChar char="-"/>
            </a:pPr>
            <a:r>
              <a:rPr lang="it-IT" sz="1400" dirty="0">
                <a:latin typeface="Comic Sans MS" pitchFamily="66" charset="0"/>
              </a:rPr>
              <a:t> pag. </a:t>
            </a:r>
            <a:r>
              <a:rPr lang="it-IT" sz="1400" dirty="0" smtClean="0">
                <a:latin typeface="Comic Sans MS" pitchFamily="66" charset="0"/>
              </a:rPr>
              <a:t>21 </a:t>
            </a:r>
            <a:r>
              <a:rPr lang="it-IT" sz="1400" dirty="0">
                <a:latin typeface="Comic Sans MS" pitchFamily="66" charset="0"/>
              </a:rPr>
              <a:t>- </a:t>
            </a:r>
            <a:r>
              <a:rPr lang="it-IT" sz="1400" b="1" dirty="0">
                <a:latin typeface="Comic Sans MS" pitchFamily="66" charset="0"/>
              </a:rPr>
              <a:t>Inglese</a:t>
            </a:r>
            <a:r>
              <a:rPr lang="it-IT" sz="1400" dirty="0">
                <a:latin typeface="Comic Sans MS" pitchFamily="66" charset="0"/>
              </a:rPr>
              <a:t>: </a:t>
            </a:r>
            <a:r>
              <a:rPr lang="it-IT" sz="1400" dirty="0" err="1">
                <a:latin typeface="Comic Sans MS" pitchFamily="66" charset="0"/>
              </a:rPr>
              <a:t>Hulk</a:t>
            </a:r>
            <a:r>
              <a:rPr lang="it-IT" sz="1400" dirty="0">
                <a:latin typeface="Comic Sans MS" pitchFamily="66" charset="0"/>
              </a:rPr>
              <a:t> e la doppia personalità – Dott. </a:t>
            </a:r>
            <a:r>
              <a:rPr lang="it-IT" sz="1400" dirty="0" err="1">
                <a:latin typeface="Comic Sans MS" pitchFamily="66" charset="0"/>
              </a:rPr>
              <a:t>Jekyll</a:t>
            </a:r>
            <a:r>
              <a:rPr lang="it-IT" sz="1400" dirty="0">
                <a:latin typeface="Comic Sans MS" pitchFamily="66" charset="0"/>
              </a:rPr>
              <a:t> e Mr. </a:t>
            </a:r>
            <a:r>
              <a:rPr lang="it-IT" sz="1400" dirty="0" err="1">
                <a:latin typeface="Comic Sans MS" pitchFamily="66" charset="0"/>
              </a:rPr>
              <a:t>Hide</a:t>
            </a:r>
            <a:r>
              <a:rPr lang="it-IT" sz="1400" dirty="0">
                <a:latin typeface="Comic Sans MS" pitchFamily="66" charset="0"/>
              </a:rPr>
              <a:t> / Il ritratto di </a:t>
            </a:r>
            <a:r>
              <a:rPr lang="it-IT" sz="1400" dirty="0" err="1">
                <a:latin typeface="Comic Sans MS" pitchFamily="66" charset="0"/>
              </a:rPr>
              <a:t>Dorian</a:t>
            </a:r>
            <a:r>
              <a:rPr lang="it-IT" sz="1400" dirty="0">
                <a:latin typeface="Comic Sans MS" pitchFamily="66" charset="0"/>
              </a:rPr>
              <a:t> </a:t>
            </a:r>
            <a:r>
              <a:rPr lang="it-IT" sz="1400" dirty="0" err="1">
                <a:latin typeface="Comic Sans MS" pitchFamily="66" charset="0"/>
              </a:rPr>
              <a:t>Gray</a:t>
            </a:r>
            <a:r>
              <a:rPr lang="it-IT" sz="1400" dirty="0">
                <a:latin typeface="Comic Sans MS" pitchFamily="66" charset="0"/>
              </a:rPr>
              <a:t> </a:t>
            </a:r>
          </a:p>
          <a:p>
            <a:pPr>
              <a:buFontTx/>
              <a:buChar char="-"/>
            </a:pPr>
            <a:endParaRPr lang="it-IT" sz="1400" dirty="0">
              <a:latin typeface="Comic Sans MS" pitchFamily="66" charset="0"/>
            </a:endParaRPr>
          </a:p>
          <a:p>
            <a:pPr>
              <a:buFontTx/>
              <a:buChar char="-"/>
            </a:pPr>
            <a:r>
              <a:rPr lang="it-IT" sz="1400" dirty="0">
                <a:latin typeface="Comic Sans MS" pitchFamily="66" charset="0"/>
              </a:rPr>
              <a:t> pag. </a:t>
            </a:r>
            <a:r>
              <a:rPr lang="it-IT" sz="1400" dirty="0" smtClean="0">
                <a:latin typeface="Comic Sans MS" pitchFamily="66" charset="0"/>
              </a:rPr>
              <a:t>24 </a:t>
            </a:r>
            <a:r>
              <a:rPr lang="it-IT" sz="1400" dirty="0">
                <a:latin typeface="Comic Sans MS" pitchFamily="66" charset="0"/>
              </a:rPr>
              <a:t>- </a:t>
            </a:r>
            <a:r>
              <a:rPr lang="it-IT" sz="1400" b="1" dirty="0">
                <a:latin typeface="Comic Sans MS" pitchFamily="66" charset="0"/>
              </a:rPr>
              <a:t>Scienze</a:t>
            </a:r>
            <a:r>
              <a:rPr lang="it-IT" sz="1400" dirty="0">
                <a:latin typeface="Comic Sans MS" pitchFamily="66" charset="0"/>
              </a:rPr>
              <a:t>: </a:t>
            </a:r>
            <a:r>
              <a:rPr lang="it-IT" sz="1400" dirty="0" err="1">
                <a:latin typeface="Comic Sans MS" pitchFamily="66" charset="0"/>
              </a:rPr>
              <a:t>Storm</a:t>
            </a:r>
            <a:r>
              <a:rPr lang="it-IT" sz="1400" dirty="0">
                <a:latin typeface="Comic Sans MS" pitchFamily="66" charset="0"/>
              </a:rPr>
              <a:t> ed i fenomeni atmosferici – I venti</a:t>
            </a:r>
          </a:p>
          <a:p>
            <a:pPr>
              <a:buFontTx/>
              <a:buChar char="-"/>
            </a:pPr>
            <a:endParaRPr lang="it-IT" sz="1400" dirty="0">
              <a:latin typeface="Comic Sans MS" pitchFamily="66" charset="0"/>
            </a:endParaRPr>
          </a:p>
          <a:p>
            <a:pPr>
              <a:buFontTx/>
              <a:buChar char="-"/>
            </a:pPr>
            <a:r>
              <a:rPr lang="it-IT" sz="1400" dirty="0">
                <a:latin typeface="Comic Sans MS" pitchFamily="66" charset="0"/>
              </a:rPr>
              <a:t> pag. </a:t>
            </a:r>
            <a:r>
              <a:rPr lang="it-IT" sz="1400" dirty="0" smtClean="0">
                <a:latin typeface="Comic Sans MS" pitchFamily="66" charset="0"/>
              </a:rPr>
              <a:t>29 </a:t>
            </a:r>
            <a:r>
              <a:rPr lang="it-IT" sz="1400" dirty="0">
                <a:latin typeface="Comic Sans MS" pitchFamily="66" charset="0"/>
              </a:rPr>
              <a:t>- </a:t>
            </a:r>
            <a:r>
              <a:rPr lang="it-IT" sz="1400" b="1" dirty="0">
                <a:latin typeface="Comic Sans MS" pitchFamily="66" charset="0"/>
              </a:rPr>
              <a:t>Fisica</a:t>
            </a:r>
            <a:r>
              <a:rPr lang="it-IT" sz="1400" dirty="0">
                <a:latin typeface="Comic Sans MS" pitchFamily="66" charset="0"/>
              </a:rPr>
              <a:t>: </a:t>
            </a:r>
            <a:r>
              <a:rPr lang="it-IT" sz="1400" dirty="0" err="1">
                <a:latin typeface="Comic Sans MS" pitchFamily="66" charset="0"/>
              </a:rPr>
              <a:t>Galactus</a:t>
            </a:r>
            <a:r>
              <a:rPr lang="it-IT" sz="1400" dirty="0">
                <a:latin typeface="Comic Sans MS" pitchFamily="66" charset="0"/>
              </a:rPr>
              <a:t> e l’universo – Origini ed evoluzione dell’Universo / Legge di </a:t>
            </a:r>
            <a:r>
              <a:rPr lang="it-IT" sz="1400" dirty="0" err="1">
                <a:latin typeface="Comic Sans MS" pitchFamily="66" charset="0"/>
              </a:rPr>
              <a:t>Hubble</a:t>
            </a:r>
            <a:endParaRPr lang="it-IT" sz="1400" dirty="0">
              <a:latin typeface="Comic Sans MS" pitchFamily="66" charset="0"/>
            </a:endParaRPr>
          </a:p>
          <a:p>
            <a:pPr>
              <a:buFontTx/>
              <a:buChar char="-"/>
            </a:pPr>
            <a:endParaRPr lang="it-IT" sz="1400" dirty="0">
              <a:latin typeface="Comic Sans MS" pitchFamily="66" charset="0"/>
            </a:endParaRPr>
          </a:p>
          <a:p>
            <a:pPr>
              <a:buFontTx/>
              <a:buChar char="-"/>
            </a:pPr>
            <a:r>
              <a:rPr lang="it-IT" sz="1400" dirty="0">
                <a:latin typeface="Comic Sans MS" pitchFamily="66" charset="0"/>
              </a:rPr>
              <a:t> pag. </a:t>
            </a:r>
            <a:r>
              <a:rPr lang="it-IT" sz="1400" dirty="0" smtClean="0">
                <a:latin typeface="Comic Sans MS" pitchFamily="66" charset="0"/>
              </a:rPr>
              <a:t>39 </a:t>
            </a:r>
            <a:r>
              <a:rPr lang="it-IT" sz="1400" dirty="0">
                <a:latin typeface="Comic Sans MS" pitchFamily="66" charset="0"/>
              </a:rPr>
              <a:t>- </a:t>
            </a:r>
            <a:r>
              <a:rPr lang="it-IT" sz="1400" b="1" dirty="0">
                <a:latin typeface="Comic Sans MS" pitchFamily="66" charset="0"/>
              </a:rPr>
              <a:t>Arte</a:t>
            </a:r>
            <a:r>
              <a:rPr lang="it-IT" sz="1400" dirty="0">
                <a:latin typeface="Comic Sans MS" pitchFamily="66" charset="0"/>
              </a:rPr>
              <a:t>: il fumetto e la pop art – Roy </a:t>
            </a:r>
            <a:r>
              <a:rPr lang="it-IT" sz="1400" dirty="0" err="1">
                <a:latin typeface="Comic Sans MS" pitchFamily="66" charset="0"/>
              </a:rPr>
              <a:t>Lichtenstein</a:t>
            </a:r>
            <a:endParaRPr lang="it-IT" sz="1400" dirty="0">
              <a:latin typeface="Comic Sans MS" pitchFamily="66" charset="0"/>
            </a:endParaRPr>
          </a:p>
          <a:p>
            <a:pPr>
              <a:buFontTx/>
              <a:buChar char="-"/>
            </a:pPr>
            <a:endParaRPr lang="it-IT" sz="1400" dirty="0">
              <a:latin typeface="Comic Sans MS" pitchFamily="66" charset="0"/>
            </a:endParaRPr>
          </a:p>
          <a:p>
            <a:pPr>
              <a:buFontTx/>
              <a:buChar char="-"/>
            </a:pPr>
            <a:r>
              <a:rPr lang="it-IT" sz="1400" dirty="0">
                <a:latin typeface="Comic Sans MS" pitchFamily="66" charset="0"/>
              </a:rPr>
              <a:t> pag. </a:t>
            </a:r>
            <a:r>
              <a:rPr lang="it-IT" sz="1400" dirty="0" smtClean="0">
                <a:latin typeface="Comic Sans MS" pitchFamily="66" charset="0"/>
              </a:rPr>
              <a:t>41 </a:t>
            </a:r>
            <a:r>
              <a:rPr lang="it-IT" sz="1400" dirty="0">
                <a:latin typeface="Comic Sans MS" pitchFamily="66" charset="0"/>
              </a:rPr>
              <a:t>- </a:t>
            </a:r>
            <a:r>
              <a:rPr lang="it-IT" sz="1400" b="1" dirty="0">
                <a:latin typeface="Comic Sans MS" pitchFamily="66" charset="0"/>
              </a:rPr>
              <a:t>Conclusioni</a:t>
            </a:r>
          </a:p>
          <a:p>
            <a:pPr>
              <a:buFontTx/>
              <a:buChar char="-"/>
            </a:pPr>
            <a:endParaRPr lang="it-IT" sz="1400" dirty="0">
              <a:latin typeface="Comic Sans MS" pitchFamily="66" charset="0"/>
            </a:endParaRPr>
          </a:p>
          <a:p>
            <a:pPr>
              <a:buFontTx/>
              <a:buChar char="-"/>
            </a:pPr>
            <a:endParaRPr lang="it-IT" sz="1400" b="1" dirty="0">
              <a:solidFill>
                <a:srgbClr val="FF0000"/>
              </a:solidFill>
              <a:latin typeface="Comic Sans MS" pitchFamily="66" charset="0"/>
            </a:endParaRPr>
          </a:p>
          <a:p>
            <a:endParaRPr lang="it-IT" sz="1400" b="1" dirty="0">
              <a:solidFill>
                <a:srgbClr val="FF0000"/>
              </a:solidFill>
              <a:latin typeface="Comic Sans MS" pitchFamily="66" charset="0"/>
            </a:endParaRPr>
          </a:p>
          <a:p>
            <a:endParaRPr lang="it-IT" sz="1400" b="1" dirty="0">
              <a:latin typeface="Comic Sans MS" pitchFamily="66" charset="0"/>
            </a:endParaRPr>
          </a:p>
          <a:p>
            <a:endParaRPr lang="it-IT" sz="1400" b="1" dirty="0">
              <a:solidFill>
                <a:srgbClr val="FF0000"/>
              </a:solidFill>
              <a:latin typeface="Comic Sans MS" pitchFamily="66" charset="0"/>
            </a:endParaRPr>
          </a:p>
          <a:p>
            <a:endParaRPr lang="it-IT" sz="1400" b="1" dirty="0">
              <a:solidFill>
                <a:srgbClr val="FF0000"/>
              </a:solidFill>
              <a:latin typeface="Comic Sans MS" pitchFamily="66" charset="0"/>
            </a:endParaRPr>
          </a:p>
          <a:p>
            <a:endParaRPr lang="it-IT" sz="1400" b="1" dirty="0">
              <a:solidFill>
                <a:srgbClr val="FF0000"/>
              </a:solidFill>
              <a:latin typeface="Comic Sans MS" pitchFamily="66" charset="0"/>
            </a:endParaRPr>
          </a:p>
        </p:txBody>
      </p:sp>
      <p:sp>
        <p:nvSpPr>
          <p:cNvPr id="3075" name="Segnaposto numero diapositiva 3"/>
          <p:cNvSpPr>
            <a:spLocks noGrp="1"/>
          </p:cNvSpPr>
          <p:nvPr>
            <p:ph type="sldNum" sz="quarter" idx="12"/>
          </p:nvPr>
        </p:nvSpPr>
        <p:spPr bwMode="auto">
          <a:noFill/>
          <a:ln>
            <a:miter lim="800000"/>
            <a:headEnd/>
            <a:tailEnd/>
          </a:ln>
        </p:spPr>
        <p:txBody>
          <a:bodyPr/>
          <a:lstStyle/>
          <a:p>
            <a:fld id="{91083D94-468F-45C8-8C1F-B98FFB545F31}" type="slidenum">
              <a:rPr lang="it-IT" smtClean="0"/>
              <a:pPr/>
              <a:t>2</a:t>
            </a:fld>
            <a:endParaRPr lang="it-IT"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olo 1"/>
          <p:cNvSpPr>
            <a:spLocks noGrp="1"/>
          </p:cNvSpPr>
          <p:nvPr>
            <p:ph type="title"/>
          </p:nvPr>
        </p:nvSpPr>
        <p:spPr>
          <a:xfrm>
            <a:off x="457200" y="714375"/>
            <a:ext cx="8229600" cy="214313"/>
          </a:xfrm>
        </p:spPr>
        <p:txBody>
          <a:bodyPr/>
          <a:lstStyle/>
          <a:p>
            <a:r>
              <a:rPr lang="it-IT" sz="1600" b="1" smtClean="0">
                <a:solidFill>
                  <a:srgbClr val="FF0000"/>
                </a:solidFill>
                <a:latin typeface="Comic Sans MS" pitchFamily="66" charset="0"/>
              </a:rPr>
              <a:t>Le altre vittime della furia tedesca</a:t>
            </a:r>
          </a:p>
        </p:txBody>
      </p:sp>
      <p:sp>
        <p:nvSpPr>
          <p:cNvPr id="21507" name="Rettangolo 2"/>
          <p:cNvSpPr>
            <a:spLocks noChangeArrowheads="1"/>
          </p:cNvSpPr>
          <p:nvPr/>
        </p:nvSpPr>
        <p:spPr bwMode="auto">
          <a:xfrm>
            <a:off x="571500" y="1214438"/>
            <a:ext cx="8143875" cy="2308225"/>
          </a:xfrm>
          <a:prstGeom prst="rect">
            <a:avLst/>
          </a:prstGeom>
          <a:noFill/>
          <a:ln w="9525">
            <a:noFill/>
            <a:miter lim="800000"/>
            <a:headEnd/>
            <a:tailEnd/>
          </a:ln>
        </p:spPr>
        <p:txBody>
          <a:bodyPr>
            <a:spAutoFit/>
          </a:bodyPr>
          <a:lstStyle/>
          <a:p>
            <a:pPr marL="609600" indent="-609600" algn="ctr">
              <a:lnSpc>
                <a:spcPct val="90000"/>
              </a:lnSpc>
            </a:pPr>
            <a:r>
              <a:rPr lang="it-IT" sz="1600">
                <a:latin typeface="Comic Sans MS" pitchFamily="66" charset="0"/>
              </a:rPr>
              <a:t>- Tedeschi dissidenti (1933, campo di Dachau)</a:t>
            </a:r>
          </a:p>
          <a:p>
            <a:pPr marL="609600" indent="-609600" algn="ctr">
              <a:lnSpc>
                <a:spcPct val="90000"/>
              </a:lnSpc>
            </a:pPr>
            <a:r>
              <a:rPr lang="it-IT" sz="1600">
                <a:latin typeface="Comic Sans MS" pitchFamily="66" charset="0"/>
              </a:rPr>
              <a:t>- Zingari (perseguitati dal 1935, deportati dal 39)</a:t>
            </a:r>
          </a:p>
          <a:p>
            <a:pPr marL="609600" indent="-609600" algn="ctr">
              <a:lnSpc>
                <a:spcPct val="90000"/>
              </a:lnSpc>
            </a:pPr>
            <a:r>
              <a:rPr lang="it-IT" sz="1600">
                <a:latin typeface="Comic Sans MS" pitchFamily="66" charset="0"/>
              </a:rPr>
              <a:t>- Testimoni di Geova (internati nel 1935)</a:t>
            </a:r>
          </a:p>
          <a:p>
            <a:pPr marL="609600" indent="-609600" algn="ctr">
              <a:lnSpc>
                <a:spcPct val="90000"/>
              </a:lnSpc>
            </a:pPr>
            <a:r>
              <a:rPr lang="it-IT" sz="1600">
                <a:latin typeface="Comic Sans MS" pitchFamily="66" charset="0"/>
              </a:rPr>
              <a:t>- Prigionieri di guerra (dal 1939)</a:t>
            </a:r>
          </a:p>
          <a:p>
            <a:pPr marL="609600" indent="-609600" algn="ctr">
              <a:lnSpc>
                <a:spcPct val="90000"/>
              </a:lnSpc>
            </a:pPr>
            <a:r>
              <a:rPr lang="it-IT" sz="1600">
                <a:latin typeface="Comic Sans MS" pitchFamily="66" charset="0"/>
              </a:rPr>
              <a:t>- Partigiani (ogni volta che il reich si espandeva)</a:t>
            </a:r>
          </a:p>
          <a:p>
            <a:pPr marL="609600" indent="-609600" algn="ctr">
              <a:lnSpc>
                <a:spcPct val="90000"/>
              </a:lnSpc>
            </a:pPr>
            <a:r>
              <a:rPr lang="it-IT" sz="1600">
                <a:latin typeface="Comic Sans MS" pitchFamily="66" charset="0"/>
              </a:rPr>
              <a:t>- Omosessuali (condannati nel 1934) </a:t>
            </a:r>
          </a:p>
          <a:p>
            <a:pPr marL="609600" indent="-609600" algn="ctr">
              <a:lnSpc>
                <a:spcPct val="90000"/>
              </a:lnSpc>
            </a:pPr>
            <a:r>
              <a:rPr lang="it-IT" sz="1600">
                <a:latin typeface="Comic Sans MS" pitchFamily="66" charset="0"/>
              </a:rPr>
              <a:t>- Portatori di handicap (sterilizzati dal 1933, dal 1939 i primi ad essere gassati in “case di cura”)</a:t>
            </a:r>
          </a:p>
          <a:p>
            <a:pPr marL="609600" indent="-609600" algn="ctr">
              <a:lnSpc>
                <a:spcPct val="90000"/>
              </a:lnSpc>
            </a:pPr>
            <a:r>
              <a:rPr lang="it-IT" sz="1600">
                <a:latin typeface="Comic Sans MS" pitchFamily="66" charset="0"/>
              </a:rPr>
              <a:t>- Parte del clero (dal 1937, quando il papa pio IX  si oppone alla Germania di Hitler con l’emanazione di un’Enciclica)</a:t>
            </a:r>
          </a:p>
        </p:txBody>
      </p:sp>
      <p:sp>
        <p:nvSpPr>
          <p:cNvPr id="21508" name="Rettangolo 4"/>
          <p:cNvSpPr>
            <a:spLocks noChangeArrowheads="1"/>
          </p:cNvSpPr>
          <p:nvPr/>
        </p:nvSpPr>
        <p:spPr bwMode="auto">
          <a:xfrm>
            <a:off x="500063" y="3786188"/>
            <a:ext cx="8215312" cy="2185987"/>
          </a:xfrm>
          <a:prstGeom prst="rect">
            <a:avLst/>
          </a:prstGeom>
          <a:noFill/>
          <a:ln w="9525">
            <a:noFill/>
            <a:miter lim="800000"/>
            <a:headEnd/>
            <a:tailEnd/>
          </a:ln>
        </p:spPr>
        <p:txBody>
          <a:bodyPr>
            <a:spAutoFit/>
          </a:bodyPr>
          <a:lstStyle/>
          <a:p>
            <a:pPr algn="ctr"/>
            <a:r>
              <a:rPr lang="it-IT" sz="1600" b="1">
                <a:solidFill>
                  <a:srgbClr val="FF0000"/>
                </a:solidFill>
                <a:latin typeface="Comic Sans MS" pitchFamily="66" charset="0"/>
              </a:rPr>
              <a:t>I luoghi dell’orrore</a:t>
            </a:r>
          </a:p>
          <a:p>
            <a:pPr algn="ctr"/>
            <a:endParaRPr lang="it-IT">
              <a:latin typeface="Comic Sans MS" pitchFamily="66" charset="0"/>
            </a:endParaRPr>
          </a:p>
          <a:p>
            <a:pPr algn="ctr"/>
            <a:r>
              <a:rPr lang="it-IT" sz="1600">
                <a:latin typeface="Comic Sans MS" pitchFamily="66" charset="0"/>
              </a:rPr>
              <a:t>50 erano i konzentrationslager tra cui </a:t>
            </a:r>
            <a:r>
              <a:rPr lang="it-IT" sz="1600">
                <a:solidFill>
                  <a:srgbClr val="009900"/>
                </a:solidFill>
                <a:latin typeface="Comic Sans MS" pitchFamily="66" charset="0"/>
              </a:rPr>
              <a:t>Dachau, Auschwitz, Birkenau,Sachsenhausen, Buchenwald, Flossenburg, Mauthausen, Ravensbruck, Treblika...</a:t>
            </a:r>
          </a:p>
          <a:p>
            <a:endParaRPr lang="it-IT" sz="1600">
              <a:solidFill>
                <a:srgbClr val="009900"/>
              </a:solidFill>
              <a:latin typeface="Comic Sans MS" pitchFamily="66" charset="0"/>
            </a:endParaRPr>
          </a:p>
          <a:p>
            <a:pPr algn="ctr"/>
            <a:endParaRPr lang="it-IT">
              <a:latin typeface="Comic Sans MS" pitchFamily="66" charset="0"/>
            </a:endParaRPr>
          </a:p>
          <a:p>
            <a:endParaRPr lang="it-IT" b="1">
              <a:latin typeface="Monotype Corsiva" pitchFamily="66" charset="0"/>
            </a:endParaRPr>
          </a:p>
          <a:p>
            <a:endParaRPr lang="it-IT" b="1">
              <a:latin typeface="Monotype Corsiva" pitchFamily="66" charset="0"/>
            </a:endParaRPr>
          </a:p>
        </p:txBody>
      </p:sp>
      <p:sp>
        <p:nvSpPr>
          <p:cNvPr id="21509" name="Segnaposto numero diapositiva 5"/>
          <p:cNvSpPr>
            <a:spLocks noGrp="1"/>
          </p:cNvSpPr>
          <p:nvPr>
            <p:ph type="sldNum" sz="quarter" idx="12"/>
          </p:nvPr>
        </p:nvSpPr>
        <p:spPr bwMode="auto">
          <a:noFill/>
          <a:ln>
            <a:miter lim="800000"/>
            <a:headEnd/>
            <a:tailEnd/>
          </a:ln>
        </p:spPr>
        <p:txBody>
          <a:bodyPr/>
          <a:lstStyle/>
          <a:p>
            <a:fld id="{2BD06A84-776F-491F-9738-EF80823CCB43}" type="slidenum">
              <a:rPr lang="it-IT" smtClean="0"/>
              <a:pPr/>
              <a:t>20</a:t>
            </a:fld>
            <a:endParaRPr lang="it-IT"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571500" y="857250"/>
            <a:ext cx="3071813" cy="830263"/>
          </a:xfrm>
          <a:prstGeom prst="rect">
            <a:avLst/>
          </a:prstGeom>
        </p:spPr>
        <p:txBody>
          <a:bodyPr>
            <a:spAutoFit/>
          </a:bodyPr>
          <a:lstStyle/>
          <a:p>
            <a:pPr algn="ctr" fontAlgn="auto">
              <a:spcBef>
                <a:spcPts val="0"/>
              </a:spcBef>
              <a:spcAft>
                <a:spcPts val="0"/>
              </a:spcAft>
              <a:defRPr/>
            </a:pPr>
            <a:r>
              <a:rPr lang="it-IT" sz="2800" b="1" dirty="0">
                <a:solidFill>
                  <a:srgbClr val="FF0000"/>
                </a:solidFill>
                <a:effectLst>
                  <a:outerShdw blurRad="38100" dist="38100" dir="2700000" algn="tl">
                    <a:srgbClr val="C0C0C0"/>
                  </a:outerShdw>
                </a:effectLst>
                <a:latin typeface="Comic Sans MS" pitchFamily="66" charset="0"/>
              </a:rPr>
              <a:t>HULK</a:t>
            </a:r>
            <a:r>
              <a:rPr lang="it-IT" b="1" dirty="0">
                <a:solidFill>
                  <a:srgbClr val="FF0000"/>
                </a:solidFill>
                <a:effectLst>
                  <a:outerShdw blurRad="38100" dist="38100" dir="2700000" algn="tl">
                    <a:srgbClr val="C0C0C0"/>
                  </a:outerShdw>
                </a:effectLst>
                <a:latin typeface="Comic Sans MS" pitchFamily="66" charset="0"/>
              </a:rPr>
              <a:t> </a:t>
            </a:r>
          </a:p>
          <a:p>
            <a:pPr algn="ctr" fontAlgn="auto">
              <a:spcBef>
                <a:spcPts val="0"/>
              </a:spcBef>
              <a:spcAft>
                <a:spcPts val="0"/>
              </a:spcAft>
              <a:defRPr/>
            </a:pPr>
            <a:r>
              <a:rPr lang="it-IT" sz="2000" b="1" dirty="0">
                <a:solidFill>
                  <a:srgbClr val="FF0000"/>
                </a:solidFill>
                <a:effectLst>
                  <a:outerShdw blurRad="38100" dist="38100" dir="2700000" algn="tl">
                    <a:srgbClr val="C0C0C0"/>
                  </a:outerShdw>
                </a:effectLst>
                <a:latin typeface="Comic Sans MS" pitchFamily="66" charset="0"/>
              </a:rPr>
              <a:t>(1962)</a:t>
            </a:r>
          </a:p>
        </p:txBody>
      </p:sp>
      <p:sp>
        <p:nvSpPr>
          <p:cNvPr id="7" name="Freccia in giù 6"/>
          <p:cNvSpPr/>
          <p:nvPr/>
        </p:nvSpPr>
        <p:spPr>
          <a:xfrm>
            <a:off x="2000250" y="2071688"/>
            <a:ext cx="214313"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pic>
        <p:nvPicPr>
          <p:cNvPr id="22532" name="Picture 2" descr="http://www.antaninet.it/marvel-universe/h/hulk.jpg"/>
          <p:cNvPicPr>
            <a:picLocks noChangeAspect="1" noChangeArrowheads="1"/>
          </p:cNvPicPr>
          <p:nvPr/>
        </p:nvPicPr>
        <p:blipFill>
          <a:blip r:embed="rId2" cstate="print"/>
          <a:srcRect/>
          <a:stretch>
            <a:fillRect/>
          </a:stretch>
        </p:blipFill>
        <p:spPr bwMode="auto">
          <a:xfrm>
            <a:off x="571500" y="2928938"/>
            <a:ext cx="2857500" cy="2857500"/>
          </a:xfrm>
          <a:prstGeom prst="rect">
            <a:avLst/>
          </a:prstGeom>
          <a:noFill/>
          <a:ln w="9525">
            <a:noFill/>
            <a:miter lim="800000"/>
            <a:headEnd/>
            <a:tailEnd/>
          </a:ln>
        </p:spPr>
      </p:pic>
      <p:sp>
        <p:nvSpPr>
          <p:cNvPr id="22533" name="CasellaDiTesto 9"/>
          <p:cNvSpPr txBox="1">
            <a:spLocks noChangeArrowheads="1"/>
          </p:cNvSpPr>
          <p:nvPr/>
        </p:nvSpPr>
        <p:spPr bwMode="auto">
          <a:xfrm>
            <a:off x="3786188" y="1214438"/>
            <a:ext cx="4929187" cy="5262562"/>
          </a:xfrm>
          <a:prstGeom prst="rect">
            <a:avLst/>
          </a:prstGeom>
          <a:noFill/>
          <a:ln w="9525">
            <a:noFill/>
            <a:miter lim="800000"/>
            <a:headEnd/>
            <a:tailEnd/>
          </a:ln>
        </p:spPr>
        <p:txBody>
          <a:bodyPr>
            <a:spAutoFit/>
          </a:bodyPr>
          <a:lstStyle/>
          <a:p>
            <a:r>
              <a:rPr lang="it-IT" sz="1600">
                <a:solidFill>
                  <a:srgbClr val="FF0000"/>
                </a:solidFill>
                <a:latin typeface="Comic Sans MS" pitchFamily="66" charset="0"/>
              </a:rPr>
              <a:t>Hulk </a:t>
            </a:r>
            <a:r>
              <a:rPr lang="it-IT" sz="1600">
                <a:latin typeface="Comic Sans MS" pitchFamily="66" charset="0"/>
              </a:rPr>
              <a:t> il cui vero nome è Robert Bruce Banner, è un personaggio  creato nel 1962 da Stan Lee e Jack Kirby. </a:t>
            </a:r>
          </a:p>
          <a:p>
            <a:r>
              <a:rPr lang="it-IT" sz="1600" b="1">
                <a:latin typeface="Comic Sans MS" pitchFamily="66" charset="0"/>
              </a:rPr>
              <a:t>Hulk è il lato più emotivo ed impulsivo del timido e riservato scienziato Bruce Banner, tutto ciò che di più nascosto e intimo un uomo solitamente si tiene celato dentro e che, improvvisamente, esplode con tutta la sua violenza</a:t>
            </a:r>
            <a:r>
              <a:rPr lang="it-IT" sz="1600">
                <a:latin typeface="Comic Sans MS" pitchFamily="66" charset="0"/>
              </a:rPr>
              <a:t>, costretto a lottare contro il suo aspetto e contro la diffidenza e l'ostilità di un mondo intero. </a:t>
            </a:r>
          </a:p>
          <a:p>
            <a:r>
              <a:rPr lang="it-IT" sz="1600">
                <a:latin typeface="Comic Sans MS" pitchFamily="66" charset="0"/>
              </a:rPr>
              <a:t>Hulk appare poco dopo che Banner viene esposto per errore all'esplosione provocata dalla detonazione di una bomba a raggi gamma che lui stesso ha inventato. </a:t>
            </a:r>
          </a:p>
          <a:p>
            <a:r>
              <a:rPr lang="it-IT" sz="1600">
                <a:latin typeface="Comic Sans MS" pitchFamily="66" charset="0"/>
              </a:rPr>
              <a:t>In seguito Banner si trasformerà involontariamente in Hulk, ogni volta che aumenterà il suo nervosismo. </a:t>
            </a:r>
          </a:p>
          <a:p>
            <a:r>
              <a:rPr lang="it-IT" sz="1600">
                <a:latin typeface="Comic Sans MS" pitchFamily="66" charset="0"/>
              </a:rPr>
              <a:t>Il suo creatore ha affermato che venne ispirato dalla combinazione di </a:t>
            </a:r>
            <a:r>
              <a:rPr lang="en-US" sz="1600" i="1">
                <a:latin typeface="Comic Sans MS" pitchFamily="66" charset="0"/>
                <a:ea typeface="MS Mincho" pitchFamily="49" charset="-128"/>
                <a:cs typeface="Times New Roman" pitchFamily="18" charset="0"/>
              </a:rPr>
              <a:t>"The strange case of Dr Jekyll and Mr Hyde“  e di  “ Frankenstein” .</a:t>
            </a:r>
            <a:r>
              <a:rPr lang="it-IT" sz="1600">
                <a:latin typeface="Comic Sans MS" pitchFamily="66" charset="0"/>
              </a:rPr>
              <a:t> </a:t>
            </a:r>
          </a:p>
        </p:txBody>
      </p:sp>
      <p:sp>
        <p:nvSpPr>
          <p:cNvPr id="22534" name="Segnaposto numero diapositiva 8"/>
          <p:cNvSpPr>
            <a:spLocks noGrp="1"/>
          </p:cNvSpPr>
          <p:nvPr>
            <p:ph type="sldNum" sz="quarter" idx="12"/>
          </p:nvPr>
        </p:nvSpPr>
        <p:spPr bwMode="auto">
          <a:noFill/>
          <a:ln>
            <a:miter lim="800000"/>
            <a:headEnd/>
            <a:tailEnd/>
          </a:ln>
        </p:spPr>
        <p:txBody>
          <a:bodyPr/>
          <a:lstStyle/>
          <a:p>
            <a:fld id="{F7C7BD9F-69E2-4F75-B36C-96FFEDCF3777}" type="slidenum">
              <a:rPr lang="it-IT" smtClean="0"/>
              <a:pPr/>
              <a:t>21</a:t>
            </a:fld>
            <a:endParaRPr lang="it-IT"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500063" y="642938"/>
            <a:ext cx="8358187" cy="5754687"/>
          </a:xfrm>
          <a:prstGeom prst="rect">
            <a:avLst/>
          </a:prstGeom>
          <a:noFill/>
          <a:ln w="9525">
            <a:noFill/>
            <a:miter lim="800000"/>
            <a:headEnd/>
            <a:tailEnd/>
          </a:ln>
        </p:spPr>
        <p:txBody>
          <a:bodyPr anchor="ctr">
            <a:spAutoFit/>
          </a:bodyPr>
          <a:lstStyle/>
          <a:p>
            <a:r>
              <a:rPr lang="en-US" sz="1600" b="1" dirty="0">
                <a:solidFill>
                  <a:srgbClr val="FF0000"/>
                </a:solidFill>
                <a:latin typeface="Comic Sans MS" pitchFamily="66" charset="0"/>
                <a:ea typeface="MS Mincho" pitchFamily="49" charset="-128"/>
                <a:cs typeface="Times New Roman" pitchFamily="18" charset="0"/>
              </a:rPr>
              <a:t>R. L. Stevenson</a:t>
            </a:r>
            <a:endParaRPr lang="it-IT" sz="1600" dirty="0">
              <a:latin typeface="Comic Sans MS" pitchFamily="66" charset="0"/>
              <a:ea typeface="MS Mincho" pitchFamily="49" charset="-128"/>
              <a:cs typeface="Times New Roman" pitchFamily="18" charset="0"/>
            </a:endParaRPr>
          </a:p>
          <a:p>
            <a:pPr eaLnBrk="0" hangingPunct="0"/>
            <a:r>
              <a:rPr lang="en-US" sz="1600" dirty="0">
                <a:solidFill>
                  <a:srgbClr val="FF0000"/>
                </a:solidFill>
                <a:latin typeface="Comic Sans MS" pitchFamily="66" charset="0"/>
                <a:ea typeface="MS Mincho" pitchFamily="49" charset="-128"/>
                <a:cs typeface="Times New Roman" pitchFamily="18" charset="0"/>
              </a:rPr>
              <a:t>"The strange case of Dr Jekyll and </a:t>
            </a:r>
            <a:r>
              <a:rPr lang="en-US" sz="1600" dirty="0" err="1">
                <a:solidFill>
                  <a:srgbClr val="FF0000"/>
                </a:solidFill>
                <a:latin typeface="Comic Sans MS" pitchFamily="66" charset="0"/>
                <a:ea typeface="MS Mincho" pitchFamily="49" charset="-128"/>
                <a:cs typeface="Times New Roman" pitchFamily="18" charset="0"/>
              </a:rPr>
              <a:t>Mr</a:t>
            </a:r>
            <a:r>
              <a:rPr lang="en-US" sz="1600" dirty="0">
                <a:solidFill>
                  <a:srgbClr val="FF0000"/>
                </a:solidFill>
                <a:latin typeface="Comic Sans MS" pitchFamily="66" charset="0"/>
                <a:ea typeface="MS Mincho" pitchFamily="49" charset="-128"/>
                <a:cs typeface="Times New Roman" pitchFamily="18" charset="0"/>
              </a:rPr>
              <a:t> Hyde“</a:t>
            </a:r>
          </a:p>
          <a:p>
            <a:pPr eaLnBrk="0" hangingPunct="0"/>
            <a:endParaRPr lang="it-IT" sz="16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en-US" sz="1600" dirty="0">
                <a:solidFill>
                  <a:srgbClr val="000000"/>
                </a:solidFill>
                <a:latin typeface="Comic Sans MS" pitchFamily="66" charset="0"/>
                <a:ea typeface="MS Mincho" pitchFamily="49" charset="-128"/>
                <a:cs typeface="Times New Roman" pitchFamily="18" charset="0"/>
              </a:rPr>
              <a:t> </a:t>
            </a:r>
            <a:r>
              <a:rPr lang="en-US" sz="1600" dirty="0">
                <a:latin typeface="Comic Sans MS" pitchFamily="66" charset="0"/>
                <a:ea typeface="MS Mincho" pitchFamily="49" charset="-128"/>
                <a:cs typeface="Times New Roman" pitchFamily="18" charset="0"/>
              </a:rPr>
              <a:t>duality inside the Victorian </a:t>
            </a:r>
            <a:r>
              <a:rPr lang="en-US" sz="1600" dirty="0" smtClean="0">
                <a:latin typeface="Comic Sans MS" pitchFamily="66" charset="0"/>
                <a:ea typeface="MS Mincho" pitchFamily="49" charset="-128"/>
                <a:cs typeface="Times New Roman" pitchFamily="18" charset="0"/>
              </a:rPr>
              <a:t>Age</a:t>
            </a:r>
            <a:endParaRPr lang="en-US" sz="1600" dirty="0">
              <a:latin typeface="Comic Sans MS" pitchFamily="66" charset="0"/>
              <a:ea typeface="MS Mincho" pitchFamily="49" charset="-128"/>
              <a:cs typeface="Times New Roman" pitchFamily="18" charset="0"/>
            </a:endParaRPr>
          </a:p>
          <a:p>
            <a:pPr eaLnBrk="0" hangingPunct="0"/>
            <a:r>
              <a:rPr lang="en-US" sz="1600" dirty="0">
                <a:latin typeface="Comic Sans MS" pitchFamily="66" charset="0"/>
                <a:ea typeface="MS Mincho" pitchFamily="49" charset="-128"/>
                <a:cs typeface="Times New Roman" pitchFamily="18" charset="0"/>
              </a:rPr>
              <a:t>   - strict morality/prudery</a:t>
            </a:r>
            <a:endParaRPr lang="it-IT" sz="16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en-US" sz="1600" dirty="0">
                <a:latin typeface="Comic Sans MS" pitchFamily="66" charset="0"/>
                <a:ea typeface="MS Mincho" pitchFamily="49" charset="-128"/>
                <a:cs typeface="Times New Roman" pitchFamily="18" charset="0"/>
              </a:rPr>
              <a:t> double as the nature of the protagonist: Hyde + Jekyll</a:t>
            </a:r>
            <a:endParaRPr lang="it-IT" sz="16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en-US" sz="1600" dirty="0">
                <a:latin typeface="Comic Sans MS" pitchFamily="66" charset="0"/>
                <a:ea typeface="MS Mincho" pitchFamily="49" charset="-128"/>
                <a:cs typeface="Times New Roman" pitchFamily="18" charset="0"/>
              </a:rPr>
              <a:t> double as the separation of the two identities </a:t>
            </a:r>
            <a:r>
              <a:rPr lang="en-US" sz="1600" dirty="0" smtClean="0">
                <a:latin typeface="Comic Sans MS" pitchFamily="66" charset="0"/>
                <a:ea typeface="MS Mincho" pitchFamily="49" charset="-128"/>
                <a:cs typeface="Times New Roman" pitchFamily="18" charset="0"/>
              </a:rPr>
              <a:t>by means of a </a:t>
            </a:r>
            <a:r>
              <a:rPr lang="en-US" sz="1600" dirty="0">
                <a:latin typeface="Comic Sans MS" pitchFamily="66" charset="0"/>
                <a:ea typeface="MS Mincho" pitchFamily="49" charset="-128"/>
                <a:cs typeface="Times New Roman" pitchFamily="18" charset="0"/>
              </a:rPr>
              <a:t>potion:</a:t>
            </a:r>
            <a:endParaRPr lang="it-IT" sz="1600" dirty="0">
              <a:latin typeface="Comic Sans MS" pitchFamily="66" charset="0"/>
              <a:ea typeface="MS Mincho" pitchFamily="49" charset="-128"/>
              <a:cs typeface="Times New Roman" pitchFamily="18" charset="0"/>
            </a:endParaRPr>
          </a:p>
          <a:p>
            <a:pPr eaLnBrk="0" hangingPunct="0"/>
            <a:r>
              <a:rPr lang="en-US" sz="1600" dirty="0">
                <a:latin typeface="Comic Sans MS" pitchFamily="66" charset="0"/>
                <a:ea typeface="MS Mincho" pitchFamily="49" charset="-128"/>
                <a:cs typeface="Times New Roman" pitchFamily="18" charset="0"/>
              </a:rPr>
              <a:t>   - the identity of instinct, pleasure: </a:t>
            </a:r>
            <a:r>
              <a:rPr lang="en-US" sz="1600" dirty="0" err="1">
                <a:latin typeface="Comic Sans MS" pitchFamily="66" charset="0"/>
                <a:ea typeface="MS Mincho" pitchFamily="49" charset="-128"/>
                <a:cs typeface="Times New Roman" pitchFamily="18" charset="0"/>
              </a:rPr>
              <a:t>Mr</a:t>
            </a:r>
            <a:r>
              <a:rPr lang="en-US" sz="1600" dirty="0">
                <a:latin typeface="Comic Sans MS" pitchFamily="66" charset="0"/>
                <a:ea typeface="MS Mincho" pitchFamily="49" charset="-128"/>
                <a:cs typeface="Times New Roman" pitchFamily="18" charset="0"/>
              </a:rPr>
              <a:t> Hyde, symbol of the devil, the "id“</a:t>
            </a:r>
          </a:p>
          <a:p>
            <a:pPr eaLnBrk="0" hangingPunct="0"/>
            <a:r>
              <a:rPr lang="en-US" sz="1600" dirty="0">
                <a:latin typeface="Comic Sans MS" pitchFamily="66" charset="0"/>
                <a:ea typeface="MS Mincho" pitchFamily="49" charset="-128"/>
                <a:cs typeface="Times New Roman" pitchFamily="18" charset="0"/>
              </a:rPr>
              <a:t>    of Freud, the primitive essence of the man</a:t>
            </a:r>
            <a:endParaRPr lang="it-IT" sz="1600" dirty="0">
              <a:latin typeface="Comic Sans MS" pitchFamily="66" charset="0"/>
              <a:ea typeface="MS Mincho" pitchFamily="49" charset="-128"/>
              <a:cs typeface="Times New Roman" pitchFamily="18" charset="0"/>
            </a:endParaRPr>
          </a:p>
          <a:p>
            <a:pPr eaLnBrk="0" hangingPunct="0"/>
            <a:r>
              <a:rPr lang="en-US" sz="1600" dirty="0">
                <a:latin typeface="Comic Sans MS" pitchFamily="66" charset="0"/>
                <a:ea typeface="MS Mincho" pitchFamily="49" charset="-128"/>
                <a:cs typeface="Times New Roman" pitchFamily="18" charset="0"/>
              </a:rPr>
              <a:t>   - the identity of moral in Dr Jekyll: "id"+"ego"+"superego" (</a:t>
            </a:r>
            <a:r>
              <a:rPr lang="en-US" sz="1600" dirty="0" err="1">
                <a:latin typeface="Comic Sans MS" pitchFamily="66" charset="0"/>
                <a:ea typeface="MS Mincho" pitchFamily="49" charset="-128"/>
                <a:cs typeface="Times New Roman" pitchFamily="18" charset="0"/>
              </a:rPr>
              <a:t>Je+kyll</a:t>
            </a:r>
            <a:r>
              <a:rPr lang="en-US" sz="1600" dirty="0">
                <a:latin typeface="Comic Sans MS" pitchFamily="66" charset="0"/>
                <a:ea typeface="MS Mincho" pitchFamily="49" charset="-128"/>
                <a:cs typeface="Times New Roman" pitchFamily="18" charset="0"/>
              </a:rPr>
              <a:t>=I kill)</a:t>
            </a:r>
          </a:p>
          <a:p>
            <a:pPr eaLnBrk="0" hangingPunct="0">
              <a:buFont typeface="Arial" pitchFamily="34" charset="0"/>
              <a:buChar char="•"/>
            </a:pPr>
            <a:r>
              <a:rPr lang="en-US" sz="1600" dirty="0">
                <a:latin typeface="Comic Sans MS" pitchFamily="66" charset="0"/>
                <a:ea typeface="MS Mincho" pitchFamily="49" charset="-128"/>
                <a:cs typeface="Times New Roman" pitchFamily="18" charset="0"/>
              </a:rPr>
              <a:t> duality between a good part and an evil part</a:t>
            </a:r>
          </a:p>
          <a:p>
            <a:pPr eaLnBrk="0" hangingPunct="0"/>
            <a:r>
              <a:rPr lang="en-US" sz="1600" dirty="0">
                <a:latin typeface="Comic Sans MS" pitchFamily="66" charset="0"/>
                <a:ea typeface="MS Mincho" pitchFamily="49" charset="-128"/>
                <a:cs typeface="Times New Roman" pitchFamily="18" charset="0"/>
              </a:rPr>
              <a:t>   - Jekyll wanted to separate his personality </a:t>
            </a:r>
            <a:r>
              <a:rPr lang="en-US" sz="1600" dirty="0" smtClean="0">
                <a:latin typeface="Comic Sans MS" pitchFamily="66" charset="0"/>
                <a:ea typeface="MS Mincho" pitchFamily="49" charset="-128"/>
                <a:cs typeface="Times New Roman" pitchFamily="18" charset="0"/>
              </a:rPr>
              <a:t>into </a:t>
            </a:r>
            <a:r>
              <a:rPr lang="en-US" sz="1600" dirty="0">
                <a:latin typeface="Comic Sans MS" pitchFamily="66" charset="0"/>
                <a:ea typeface="MS Mincho" pitchFamily="49" charset="-128"/>
                <a:cs typeface="Times New Roman" pitchFamily="18" charset="0"/>
              </a:rPr>
              <a:t>two parts, but he failed.</a:t>
            </a:r>
          </a:p>
          <a:p>
            <a:pPr eaLnBrk="0" hangingPunct="0"/>
            <a:endParaRPr lang="en-US" sz="1600" dirty="0">
              <a:solidFill>
                <a:srgbClr val="000000"/>
              </a:solidFill>
              <a:latin typeface="Comic Sans MS" pitchFamily="66" charset="0"/>
              <a:ea typeface="MS Mincho" pitchFamily="49" charset="-128"/>
              <a:cs typeface="Times New Roman" pitchFamily="18" charset="0"/>
            </a:endParaRPr>
          </a:p>
          <a:p>
            <a:pPr eaLnBrk="0" hangingPunct="0"/>
            <a:endParaRPr lang="en-US" sz="1600" dirty="0">
              <a:solidFill>
                <a:srgbClr val="000000"/>
              </a:solidFill>
              <a:latin typeface="Comic Sans MS" pitchFamily="66" charset="0"/>
              <a:ea typeface="MS Mincho" pitchFamily="49" charset="-128"/>
              <a:cs typeface="Times New Roman" pitchFamily="18" charset="0"/>
            </a:endParaRPr>
          </a:p>
          <a:p>
            <a:pPr eaLnBrk="0" hangingPunct="0"/>
            <a:endParaRPr lang="it-IT" sz="16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it-IT" sz="1600" dirty="0">
                <a:solidFill>
                  <a:srgbClr val="000000"/>
                </a:solidFill>
                <a:latin typeface="Comic Sans MS" pitchFamily="66" charset="0"/>
                <a:ea typeface="MS Mincho" pitchFamily="49" charset="-128"/>
                <a:cs typeface="Times New Roman" pitchFamily="18" charset="0"/>
              </a:rPr>
              <a:t> </a:t>
            </a:r>
            <a:r>
              <a:rPr lang="it-IT" sz="1400" dirty="0">
                <a:solidFill>
                  <a:srgbClr val="000000"/>
                </a:solidFill>
                <a:latin typeface="Comic Sans MS" pitchFamily="66" charset="0"/>
                <a:ea typeface="MS Mincho" pitchFamily="49" charset="-128"/>
                <a:cs typeface="Times New Roman" pitchFamily="18" charset="0"/>
              </a:rPr>
              <a:t>dualismo nell'età Vittoriana</a:t>
            </a:r>
          </a:p>
          <a:p>
            <a:pPr eaLnBrk="0" hangingPunct="0"/>
            <a:r>
              <a:rPr lang="it-IT" sz="1400" dirty="0">
                <a:solidFill>
                  <a:srgbClr val="000000"/>
                </a:solidFill>
                <a:latin typeface="Comic Sans MS" pitchFamily="66" charset="0"/>
                <a:ea typeface="MS Mincho" pitchFamily="49" charset="-128"/>
                <a:cs typeface="Times New Roman" pitchFamily="18" charset="0"/>
              </a:rPr>
              <a:t>   - morale severa/rigidità</a:t>
            </a:r>
            <a:endParaRPr lang="it-IT" sz="14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it-IT" sz="1400" dirty="0">
                <a:solidFill>
                  <a:srgbClr val="000000"/>
                </a:solidFill>
                <a:latin typeface="Comic Sans MS" pitchFamily="66" charset="0"/>
                <a:ea typeface="MS Mincho" pitchFamily="49" charset="-128"/>
                <a:cs typeface="Times New Roman" pitchFamily="18" charset="0"/>
              </a:rPr>
              <a:t> doppio come la natura del protagonista: </a:t>
            </a:r>
            <a:r>
              <a:rPr lang="it-IT" sz="1400" dirty="0" err="1">
                <a:solidFill>
                  <a:srgbClr val="000000"/>
                </a:solidFill>
                <a:latin typeface="Comic Sans MS" pitchFamily="66" charset="0"/>
                <a:ea typeface="MS Mincho" pitchFamily="49" charset="-128"/>
                <a:cs typeface="Times New Roman" pitchFamily="18" charset="0"/>
              </a:rPr>
              <a:t>Hyde</a:t>
            </a:r>
            <a:r>
              <a:rPr lang="it-IT" sz="1400" dirty="0">
                <a:solidFill>
                  <a:srgbClr val="000000"/>
                </a:solidFill>
                <a:latin typeface="Comic Sans MS" pitchFamily="66" charset="0"/>
                <a:ea typeface="MS Mincho" pitchFamily="49" charset="-128"/>
                <a:cs typeface="Times New Roman" pitchFamily="18" charset="0"/>
              </a:rPr>
              <a:t> + </a:t>
            </a:r>
            <a:r>
              <a:rPr lang="it-IT" sz="1400" dirty="0" err="1">
                <a:solidFill>
                  <a:srgbClr val="000000"/>
                </a:solidFill>
                <a:latin typeface="Comic Sans MS" pitchFamily="66" charset="0"/>
                <a:ea typeface="MS Mincho" pitchFamily="49" charset="-128"/>
                <a:cs typeface="Times New Roman" pitchFamily="18" charset="0"/>
              </a:rPr>
              <a:t>Jekyll</a:t>
            </a:r>
            <a:endParaRPr lang="it-IT" sz="14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it-IT" sz="1400" dirty="0">
                <a:solidFill>
                  <a:srgbClr val="000000"/>
                </a:solidFill>
                <a:latin typeface="Comic Sans MS" pitchFamily="66" charset="0"/>
                <a:ea typeface="MS Mincho" pitchFamily="49" charset="-128"/>
                <a:cs typeface="Times New Roman" pitchFamily="18" charset="0"/>
              </a:rPr>
              <a:t> doppio come la separazione delle due identità con una pozione:</a:t>
            </a:r>
            <a:endParaRPr lang="it-IT" sz="1400" dirty="0">
              <a:latin typeface="Comic Sans MS" pitchFamily="66" charset="0"/>
              <a:ea typeface="MS Mincho" pitchFamily="49" charset="-128"/>
              <a:cs typeface="Times New Roman" pitchFamily="18" charset="0"/>
            </a:endParaRPr>
          </a:p>
          <a:p>
            <a:pPr eaLnBrk="0" hangingPunct="0"/>
            <a:r>
              <a:rPr lang="it-IT" sz="1400" dirty="0">
                <a:solidFill>
                  <a:srgbClr val="000000"/>
                </a:solidFill>
                <a:latin typeface="Comic Sans MS" pitchFamily="66" charset="0"/>
                <a:ea typeface="MS Mincho" pitchFamily="49" charset="-128"/>
                <a:cs typeface="Times New Roman" pitchFamily="18" charset="0"/>
              </a:rPr>
              <a:t>   - identità dell'istinto, del piacere: </a:t>
            </a:r>
            <a:r>
              <a:rPr lang="it-IT" sz="1400" dirty="0" err="1">
                <a:solidFill>
                  <a:srgbClr val="000000"/>
                </a:solidFill>
                <a:latin typeface="Comic Sans MS" pitchFamily="66" charset="0"/>
                <a:ea typeface="MS Mincho" pitchFamily="49" charset="-128"/>
                <a:cs typeface="Times New Roman" pitchFamily="18" charset="0"/>
              </a:rPr>
              <a:t>Mr</a:t>
            </a:r>
            <a:r>
              <a:rPr lang="it-IT" sz="1400" dirty="0">
                <a:solidFill>
                  <a:srgbClr val="000000"/>
                </a:solidFill>
                <a:latin typeface="Comic Sans MS" pitchFamily="66" charset="0"/>
                <a:ea typeface="MS Mincho" pitchFamily="49" charset="-128"/>
                <a:cs typeface="Times New Roman" pitchFamily="18" charset="0"/>
              </a:rPr>
              <a:t> </a:t>
            </a:r>
            <a:r>
              <a:rPr lang="it-IT" sz="1400" dirty="0" err="1">
                <a:solidFill>
                  <a:srgbClr val="000000"/>
                </a:solidFill>
                <a:latin typeface="Comic Sans MS" pitchFamily="66" charset="0"/>
                <a:ea typeface="MS Mincho" pitchFamily="49" charset="-128"/>
                <a:cs typeface="Times New Roman" pitchFamily="18" charset="0"/>
              </a:rPr>
              <a:t>Hyde</a:t>
            </a:r>
            <a:r>
              <a:rPr lang="it-IT" sz="1400" dirty="0">
                <a:solidFill>
                  <a:srgbClr val="000000"/>
                </a:solidFill>
                <a:latin typeface="Comic Sans MS" pitchFamily="66" charset="0"/>
                <a:ea typeface="MS Mincho" pitchFamily="49" charset="-128"/>
                <a:cs typeface="Times New Roman" pitchFamily="18" charset="0"/>
              </a:rPr>
              <a:t>, simbolo del diavolo, l'"</a:t>
            </a:r>
            <a:r>
              <a:rPr lang="it-IT" sz="1400" dirty="0" err="1">
                <a:solidFill>
                  <a:srgbClr val="000000"/>
                </a:solidFill>
                <a:latin typeface="Comic Sans MS" pitchFamily="66" charset="0"/>
                <a:ea typeface="MS Mincho" pitchFamily="49" charset="-128"/>
                <a:cs typeface="Times New Roman" pitchFamily="18" charset="0"/>
              </a:rPr>
              <a:t>id</a:t>
            </a:r>
            <a:r>
              <a:rPr lang="it-IT" sz="1400" dirty="0">
                <a:solidFill>
                  <a:srgbClr val="000000"/>
                </a:solidFill>
                <a:latin typeface="Comic Sans MS" pitchFamily="66" charset="0"/>
                <a:ea typeface="MS Mincho" pitchFamily="49" charset="-128"/>
                <a:cs typeface="Times New Roman" pitchFamily="18" charset="0"/>
              </a:rPr>
              <a:t>" di </a:t>
            </a:r>
          </a:p>
          <a:p>
            <a:pPr eaLnBrk="0" hangingPunct="0"/>
            <a:r>
              <a:rPr lang="it-IT" sz="1400" dirty="0">
                <a:solidFill>
                  <a:srgbClr val="000000"/>
                </a:solidFill>
                <a:latin typeface="Comic Sans MS" pitchFamily="66" charset="0"/>
                <a:ea typeface="MS Mincho" pitchFamily="49" charset="-128"/>
                <a:cs typeface="Times New Roman" pitchFamily="18" charset="0"/>
              </a:rPr>
              <a:t>     Freud, l'essenza primitiva dell'uomo</a:t>
            </a:r>
            <a:endParaRPr lang="it-IT" sz="1400" dirty="0">
              <a:latin typeface="Comic Sans MS" pitchFamily="66" charset="0"/>
              <a:ea typeface="MS Mincho" pitchFamily="49" charset="-128"/>
              <a:cs typeface="Times New Roman" pitchFamily="18" charset="0"/>
            </a:endParaRPr>
          </a:p>
          <a:p>
            <a:pPr eaLnBrk="0" hangingPunct="0"/>
            <a:r>
              <a:rPr lang="it-IT" sz="1400" dirty="0">
                <a:solidFill>
                  <a:srgbClr val="000000"/>
                </a:solidFill>
                <a:latin typeface="Comic Sans MS" pitchFamily="66" charset="0"/>
                <a:ea typeface="MS Mincho" pitchFamily="49" charset="-128"/>
                <a:cs typeface="Times New Roman" pitchFamily="18" charset="0"/>
              </a:rPr>
              <a:t>   - identità della morale nel Dr </a:t>
            </a:r>
            <a:r>
              <a:rPr lang="it-IT" sz="1400" dirty="0" err="1">
                <a:solidFill>
                  <a:srgbClr val="000000"/>
                </a:solidFill>
                <a:latin typeface="Comic Sans MS" pitchFamily="66" charset="0"/>
                <a:ea typeface="MS Mincho" pitchFamily="49" charset="-128"/>
                <a:cs typeface="Times New Roman" pitchFamily="18" charset="0"/>
              </a:rPr>
              <a:t>Jekyll</a:t>
            </a:r>
            <a:r>
              <a:rPr lang="it-IT" sz="1400" dirty="0">
                <a:solidFill>
                  <a:srgbClr val="000000"/>
                </a:solidFill>
                <a:latin typeface="Comic Sans MS" pitchFamily="66" charset="0"/>
                <a:ea typeface="MS Mincho" pitchFamily="49" charset="-128"/>
                <a:cs typeface="Times New Roman" pitchFamily="18" charset="0"/>
              </a:rPr>
              <a:t>: "</a:t>
            </a:r>
            <a:r>
              <a:rPr lang="it-IT" sz="1400" dirty="0" err="1">
                <a:solidFill>
                  <a:srgbClr val="000000"/>
                </a:solidFill>
                <a:latin typeface="Comic Sans MS" pitchFamily="66" charset="0"/>
                <a:ea typeface="MS Mincho" pitchFamily="49" charset="-128"/>
                <a:cs typeface="Times New Roman" pitchFamily="18" charset="0"/>
              </a:rPr>
              <a:t>id</a:t>
            </a:r>
            <a:r>
              <a:rPr lang="it-IT" sz="1400" dirty="0">
                <a:solidFill>
                  <a:srgbClr val="000000"/>
                </a:solidFill>
                <a:latin typeface="Comic Sans MS" pitchFamily="66" charset="0"/>
                <a:ea typeface="MS Mincho" pitchFamily="49" charset="-128"/>
                <a:cs typeface="Times New Roman" pitchFamily="18" charset="0"/>
              </a:rPr>
              <a:t>"+"ego"+"superego" (</a:t>
            </a:r>
            <a:r>
              <a:rPr lang="it-IT" sz="1400" dirty="0">
                <a:latin typeface="Comic Sans MS" pitchFamily="66" charset="0"/>
                <a:ea typeface="MS Mincho" pitchFamily="49" charset="-128"/>
                <a:cs typeface="Times New Roman" pitchFamily="18" charset="0"/>
              </a:rPr>
              <a:t>Je+kyll</a:t>
            </a:r>
            <a:r>
              <a:rPr lang="it-IT" sz="1400" dirty="0">
                <a:solidFill>
                  <a:srgbClr val="000000"/>
                </a:solidFill>
                <a:latin typeface="Comic Sans MS" pitchFamily="66" charset="0"/>
                <a:ea typeface="MS Mincho" pitchFamily="49" charset="-128"/>
                <a:cs typeface="Times New Roman" pitchFamily="18" charset="0"/>
              </a:rPr>
              <a:t>=io uccido)</a:t>
            </a:r>
            <a:endParaRPr lang="it-IT" sz="14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it-IT" sz="1400" dirty="0">
                <a:solidFill>
                  <a:srgbClr val="000000"/>
                </a:solidFill>
                <a:latin typeface="Comic Sans MS" pitchFamily="66" charset="0"/>
                <a:ea typeface="MS Mincho" pitchFamily="49" charset="-128"/>
                <a:cs typeface="Times New Roman" pitchFamily="18" charset="0"/>
              </a:rPr>
              <a:t> dualismo tra una buona parte e una cattiva parte, </a:t>
            </a:r>
            <a:r>
              <a:rPr lang="it-IT" sz="1400" dirty="0" err="1">
                <a:solidFill>
                  <a:srgbClr val="000000"/>
                </a:solidFill>
                <a:latin typeface="Comic Sans MS" pitchFamily="66" charset="0"/>
                <a:ea typeface="MS Mincho" pitchFamily="49" charset="-128"/>
                <a:cs typeface="Times New Roman" pitchFamily="18" charset="0"/>
              </a:rPr>
              <a:t>Jekyll</a:t>
            </a:r>
            <a:r>
              <a:rPr lang="it-IT" sz="1400" dirty="0">
                <a:solidFill>
                  <a:srgbClr val="000000"/>
                </a:solidFill>
                <a:latin typeface="Comic Sans MS" pitchFamily="66" charset="0"/>
                <a:ea typeface="MS Mincho" pitchFamily="49" charset="-128"/>
                <a:cs typeface="Times New Roman" pitchFamily="18" charset="0"/>
              </a:rPr>
              <a:t> voleva</a:t>
            </a:r>
          </a:p>
          <a:p>
            <a:pPr eaLnBrk="0" hangingPunct="0"/>
            <a:r>
              <a:rPr lang="it-IT" sz="1400" dirty="0">
                <a:solidFill>
                  <a:srgbClr val="000000"/>
                </a:solidFill>
                <a:latin typeface="Comic Sans MS" pitchFamily="66" charset="0"/>
                <a:ea typeface="MS Mincho" pitchFamily="49" charset="-128"/>
                <a:cs typeface="Times New Roman" pitchFamily="18" charset="0"/>
              </a:rPr>
              <a:t>  separare la sua personalità in due parti, ma fallì.</a:t>
            </a:r>
            <a:endParaRPr lang="it-IT" sz="1400" dirty="0">
              <a:latin typeface="Comic Sans MS" pitchFamily="66" charset="0"/>
              <a:ea typeface="MS Mincho" pitchFamily="49" charset="-128"/>
              <a:cs typeface="Times New Roman" pitchFamily="18" charset="0"/>
            </a:endParaRPr>
          </a:p>
        </p:txBody>
      </p:sp>
      <p:sp>
        <p:nvSpPr>
          <p:cNvPr id="23555" name="Segnaposto numero diapositiva 3"/>
          <p:cNvSpPr>
            <a:spLocks noGrp="1"/>
          </p:cNvSpPr>
          <p:nvPr>
            <p:ph type="sldNum" sz="quarter" idx="12"/>
          </p:nvPr>
        </p:nvSpPr>
        <p:spPr bwMode="auto">
          <a:noFill/>
          <a:ln>
            <a:miter lim="800000"/>
            <a:headEnd/>
            <a:tailEnd/>
          </a:ln>
        </p:spPr>
        <p:txBody>
          <a:bodyPr/>
          <a:lstStyle/>
          <a:p>
            <a:fld id="{D170186F-5782-4E46-8000-8AC0DA8FF191}" type="slidenum">
              <a:rPr lang="it-IT" smtClean="0"/>
              <a:pPr/>
              <a:t>22</a:t>
            </a:fld>
            <a:endParaRPr lang="it-IT"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p:cNvSpPr>
            <a:spLocks noChangeArrowheads="1"/>
          </p:cNvSpPr>
          <p:nvPr/>
        </p:nvSpPr>
        <p:spPr bwMode="auto">
          <a:xfrm>
            <a:off x="428625" y="357188"/>
            <a:ext cx="8358188" cy="6550025"/>
          </a:xfrm>
          <a:prstGeom prst="rect">
            <a:avLst/>
          </a:prstGeom>
          <a:noFill/>
          <a:ln w="9525">
            <a:noFill/>
            <a:miter lim="800000"/>
            <a:headEnd/>
            <a:tailEnd/>
          </a:ln>
        </p:spPr>
        <p:txBody>
          <a:bodyPr tIns="304704" bIns="55545" anchor="ctr">
            <a:spAutoFit/>
          </a:bodyPr>
          <a:lstStyle/>
          <a:p>
            <a:r>
              <a:rPr lang="en-US" sz="1600" b="1" dirty="0">
                <a:solidFill>
                  <a:srgbClr val="FF0000"/>
                </a:solidFill>
                <a:latin typeface="Comic Sans MS" pitchFamily="66" charset="0"/>
                <a:ea typeface="MS Mincho" pitchFamily="49" charset="-128"/>
                <a:cs typeface="Times New Roman" pitchFamily="18" charset="0"/>
              </a:rPr>
              <a:t>Oscar Wilde</a:t>
            </a:r>
            <a:endParaRPr lang="it-IT" sz="1600" dirty="0">
              <a:latin typeface="Comic Sans MS" pitchFamily="66" charset="0"/>
              <a:ea typeface="MS Mincho" pitchFamily="49" charset="-128"/>
              <a:cs typeface="Times New Roman" pitchFamily="18" charset="0"/>
            </a:endParaRPr>
          </a:p>
          <a:p>
            <a:pPr eaLnBrk="0" hangingPunct="0"/>
            <a:r>
              <a:rPr lang="en-US" sz="1600" dirty="0">
                <a:solidFill>
                  <a:srgbClr val="FF0000"/>
                </a:solidFill>
                <a:latin typeface="Comic Sans MS" pitchFamily="66" charset="0"/>
                <a:ea typeface="MS Mincho" pitchFamily="49" charset="-128"/>
                <a:cs typeface="Times New Roman" pitchFamily="18" charset="0"/>
              </a:rPr>
              <a:t>"The </a:t>
            </a:r>
            <a:r>
              <a:rPr lang="en-US" sz="1600" dirty="0" smtClean="0">
                <a:solidFill>
                  <a:srgbClr val="FF0000"/>
                </a:solidFill>
                <a:latin typeface="Comic Sans MS" pitchFamily="66" charset="0"/>
                <a:ea typeface="MS Mincho" pitchFamily="49" charset="-128"/>
                <a:cs typeface="Times New Roman" pitchFamily="18" charset="0"/>
              </a:rPr>
              <a:t>Picture </a:t>
            </a:r>
            <a:r>
              <a:rPr lang="en-US" sz="1600" dirty="0">
                <a:solidFill>
                  <a:srgbClr val="FF0000"/>
                </a:solidFill>
                <a:latin typeface="Comic Sans MS" pitchFamily="66" charset="0"/>
                <a:ea typeface="MS Mincho" pitchFamily="49" charset="-128"/>
                <a:cs typeface="Times New Roman" pitchFamily="18" charset="0"/>
              </a:rPr>
              <a:t>of Dorian Gray“</a:t>
            </a:r>
          </a:p>
          <a:p>
            <a:pPr eaLnBrk="0" hangingPunct="0"/>
            <a:endParaRPr lang="it-IT" sz="16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en-US" sz="1600" dirty="0">
                <a:solidFill>
                  <a:srgbClr val="000000"/>
                </a:solidFill>
                <a:latin typeface="Comic Sans MS" pitchFamily="66" charset="0"/>
                <a:ea typeface="MS Mincho" pitchFamily="49" charset="-128"/>
                <a:cs typeface="Times New Roman" pitchFamily="18" charset="0"/>
              </a:rPr>
              <a:t>  </a:t>
            </a:r>
            <a:r>
              <a:rPr lang="en-US" sz="1600" dirty="0">
                <a:latin typeface="Comic Sans MS" pitchFamily="66" charset="0"/>
                <a:ea typeface="MS Mincho" pitchFamily="49" charset="-128"/>
                <a:cs typeface="Times New Roman" pitchFamily="18" charset="0"/>
              </a:rPr>
              <a:t>duality of a personality: </a:t>
            </a:r>
          </a:p>
          <a:p>
            <a:pPr eaLnBrk="0" hangingPunct="0"/>
            <a:r>
              <a:rPr lang="en-US" sz="1600" dirty="0">
                <a:latin typeface="Comic Sans MS" pitchFamily="66" charset="0"/>
                <a:ea typeface="MS Mincho" pitchFamily="49" charset="-128"/>
                <a:cs typeface="Times New Roman" pitchFamily="18" charset="0"/>
              </a:rPr>
              <a:t>   - </a:t>
            </a:r>
            <a:r>
              <a:rPr lang="en-US" sz="1600" dirty="0" smtClean="0">
                <a:latin typeface="Comic Sans MS" pitchFamily="66" charset="0"/>
                <a:ea typeface="MS Mincho" pitchFamily="49" charset="-128"/>
                <a:cs typeface="Times New Roman" pitchFamily="18" charset="0"/>
              </a:rPr>
              <a:t>During the day Dorian attends exclusive circles, </a:t>
            </a:r>
            <a:r>
              <a:rPr lang="en-US" sz="1600" dirty="0">
                <a:latin typeface="Comic Sans MS" pitchFamily="66" charset="0"/>
                <a:ea typeface="MS Mincho" pitchFamily="49" charset="-128"/>
                <a:cs typeface="Times New Roman" pitchFamily="18" charset="0"/>
              </a:rPr>
              <a:t>he seems a good person </a:t>
            </a:r>
          </a:p>
          <a:p>
            <a:pPr eaLnBrk="0" hangingPunct="0"/>
            <a:r>
              <a:rPr lang="en-US" sz="1600" dirty="0">
                <a:latin typeface="Comic Sans MS" pitchFamily="66" charset="0"/>
                <a:ea typeface="MS Mincho" pitchFamily="49" charset="-128"/>
                <a:cs typeface="Times New Roman" pitchFamily="18" charset="0"/>
              </a:rPr>
              <a:t>   - in the night he goes to </a:t>
            </a:r>
            <a:r>
              <a:rPr lang="en-US" sz="1600" dirty="0" smtClean="0">
                <a:latin typeface="Comic Sans MS" pitchFamily="66" charset="0"/>
                <a:ea typeface="MS Mincho" pitchFamily="49" charset="-128"/>
                <a:cs typeface="Times New Roman" pitchFamily="18" charset="0"/>
              </a:rPr>
              <a:t>the underworld</a:t>
            </a:r>
            <a:endParaRPr lang="it-IT" sz="16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en-US" sz="1600" dirty="0">
                <a:latin typeface="Comic Sans MS" pitchFamily="66" charset="0"/>
                <a:ea typeface="MS Mincho" pitchFamily="49" charset="-128"/>
                <a:cs typeface="Times New Roman" pitchFamily="18" charset="0"/>
              </a:rPr>
              <a:t>  the duality as a portrait:</a:t>
            </a:r>
          </a:p>
          <a:p>
            <a:pPr eaLnBrk="0" hangingPunct="0"/>
            <a:r>
              <a:rPr lang="en-US" sz="1600" dirty="0">
                <a:latin typeface="Comic Sans MS" pitchFamily="66" charset="0"/>
                <a:ea typeface="MS Mincho" pitchFamily="49" charset="-128"/>
                <a:cs typeface="Times New Roman" pitchFamily="18" charset="0"/>
              </a:rPr>
              <a:t>   - Dorian desires </a:t>
            </a:r>
            <a:r>
              <a:rPr lang="en-US" sz="1600" dirty="0" smtClean="0">
                <a:latin typeface="Comic Sans MS" pitchFamily="66" charset="0"/>
                <a:ea typeface="MS Mincho" pitchFamily="49" charset="-128"/>
                <a:cs typeface="Times New Roman" pitchFamily="18" charset="0"/>
              </a:rPr>
              <a:t>eternal </a:t>
            </a:r>
            <a:r>
              <a:rPr lang="en-US" sz="1600" dirty="0">
                <a:latin typeface="Comic Sans MS" pitchFamily="66" charset="0"/>
                <a:ea typeface="MS Mincho" pitchFamily="49" charset="-128"/>
                <a:cs typeface="Times New Roman" pitchFamily="18" charset="0"/>
              </a:rPr>
              <a:t>youth and beauty </a:t>
            </a:r>
          </a:p>
          <a:p>
            <a:pPr eaLnBrk="0" hangingPunct="0"/>
            <a:r>
              <a:rPr lang="en-US" sz="1600" dirty="0">
                <a:latin typeface="Comic Sans MS" pitchFamily="66" charset="0"/>
                <a:ea typeface="MS Mincho" pitchFamily="49" charset="-128"/>
                <a:cs typeface="Times New Roman" pitchFamily="18" charset="0"/>
              </a:rPr>
              <a:t>   - the signs of age and vices appear on the portrait</a:t>
            </a:r>
            <a:endParaRPr lang="it-IT" sz="16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en-US" sz="1600" dirty="0">
                <a:latin typeface="Comic Sans MS" pitchFamily="66" charset="0"/>
                <a:ea typeface="MS Mincho" pitchFamily="49" charset="-128"/>
                <a:cs typeface="Times New Roman" pitchFamily="18" charset="0"/>
              </a:rPr>
              <a:t>  the </a:t>
            </a:r>
            <a:r>
              <a:rPr lang="en-US" sz="1600" dirty="0" smtClean="0">
                <a:latin typeface="Comic Sans MS" pitchFamily="66" charset="0"/>
                <a:ea typeface="MS Mincho" pitchFamily="49" charset="-128"/>
                <a:cs typeface="Times New Roman" pitchFamily="18" charset="0"/>
              </a:rPr>
              <a:t>corrupted </a:t>
            </a:r>
            <a:r>
              <a:rPr lang="en-US" sz="1600" dirty="0">
                <a:latin typeface="Comic Sans MS" pitchFamily="66" charset="0"/>
                <a:ea typeface="MS Mincho" pitchFamily="49" charset="-128"/>
                <a:cs typeface="Times New Roman" pitchFamily="18" charset="0"/>
              </a:rPr>
              <a:t>portrait symbolizes </a:t>
            </a:r>
            <a:r>
              <a:rPr lang="en-US" sz="1600" dirty="0" smtClean="0">
                <a:latin typeface="Comic Sans MS" pitchFamily="66" charset="0"/>
                <a:ea typeface="MS Mincho" pitchFamily="49" charset="-128"/>
                <a:cs typeface="Times New Roman" pitchFamily="18" charset="0"/>
              </a:rPr>
              <a:t>immorality</a:t>
            </a:r>
            <a:endParaRPr lang="it-IT" sz="16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en-US" sz="1600" dirty="0">
                <a:latin typeface="Comic Sans MS" pitchFamily="66" charset="0"/>
                <a:ea typeface="MS Mincho" pitchFamily="49" charset="-128"/>
                <a:cs typeface="Times New Roman" pitchFamily="18" charset="0"/>
              </a:rPr>
              <a:t>  the beauty of Dorian and his innocent appearance are symbols of the bourgeois</a:t>
            </a:r>
          </a:p>
          <a:p>
            <a:pPr eaLnBrk="0" hangingPunct="0"/>
            <a:r>
              <a:rPr lang="en-US" sz="1600" dirty="0">
                <a:latin typeface="Comic Sans MS" pitchFamily="66" charset="0"/>
                <a:ea typeface="MS Mincho" pitchFamily="49" charset="-128"/>
                <a:cs typeface="Times New Roman" pitchFamily="18" charset="0"/>
              </a:rPr>
              <a:t>   hypocrisy </a:t>
            </a:r>
          </a:p>
          <a:p>
            <a:pPr eaLnBrk="0" hangingPunct="0">
              <a:buFont typeface="Arial" pitchFamily="34" charset="0"/>
              <a:buChar char="•"/>
            </a:pPr>
            <a:r>
              <a:rPr lang="en-US" sz="1600" dirty="0">
                <a:latin typeface="Comic Sans MS" pitchFamily="66" charset="0"/>
                <a:ea typeface="MS Mincho" pitchFamily="49" charset="-128"/>
                <a:cs typeface="Times New Roman" pitchFamily="18" charset="0"/>
              </a:rPr>
              <a:t>  he stabs the portrait but he kills himself and the picture returns to its original</a:t>
            </a:r>
          </a:p>
          <a:p>
            <a:pPr eaLnBrk="0" hangingPunct="0"/>
            <a:r>
              <a:rPr lang="en-US" sz="1600" dirty="0">
                <a:latin typeface="Comic Sans MS" pitchFamily="66" charset="0"/>
                <a:ea typeface="MS Mincho" pitchFamily="49" charset="-128"/>
                <a:cs typeface="Times New Roman" pitchFamily="18" charset="0"/>
              </a:rPr>
              <a:t>   purity and  beauty</a:t>
            </a:r>
          </a:p>
          <a:p>
            <a:pPr eaLnBrk="0" hangingPunct="0"/>
            <a:endParaRPr lang="it-IT" sz="1600" dirty="0">
              <a:latin typeface="Comic Sans MS" pitchFamily="66" charset="0"/>
              <a:ea typeface="MS Mincho" pitchFamily="49" charset="-128"/>
              <a:cs typeface="Times New Roman" pitchFamily="18" charset="0"/>
            </a:endParaRPr>
          </a:p>
          <a:p>
            <a:pPr eaLnBrk="0" hangingPunct="0"/>
            <a:endParaRPr lang="it-IT" sz="1600" dirty="0">
              <a:latin typeface="Comic Sans MS" pitchFamily="66" charset="0"/>
              <a:ea typeface="MS Mincho" pitchFamily="49" charset="-128"/>
              <a:cs typeface="Times New Roman" pitchFamily="18" charset="0"/>
            </a:endParaRPr>
          </a:p>
          <a:p>
            <a:pPr eaLnBrk="0" hangingPunct="0">
              <a:buFont typeface="Arial" pitchFamily="34" charset="0"/>
              <a:buChar char="•"/>
            </a:pPr>
            <a:r>
              <a:rPr lang="it-IT" sz="1600" dirty="0">
                <a:latin typeface="Comic Sans MS" pitchFamily="66" charset="0"/>
                <a:ea typeface="MS Mincho" pitchFamily="49" charset="-128"/>
                <a:cs typeface="Times New Roman" pitchFamily="18" charset="0"/>
              </a:rPr>
              <a:t>  </a:t>
            </a:r>
            <a:r>
              <a:rPr lang="it-IT" sz="1400" dirty="0">
                <a:latin typeface="Comic Sans MS" pitchFamily="66" charset="0"/>
                <a:ea typeface="MS Mincho" pitchFamily="49" charset="-128"/>
                <a:cs typeface="Times New Roman" pitchFamily="18" charset="0"/>
              </a:rPr>
              <a:t>dualismo della personalità:</a:t>
            </a:r>
          </a:p>
          <a:p>
            <a:pPr eaLnBrk="0" hangingPunct="0"/>
            <a:r>
              <a:rPr lang="it-IT" sz="1400" dirty="0">
                <a:latin typeface="Comic Sans MS" pitchFamily="66" charset="0"/>
                <a:ea typeface="MS Mincho" pitchFamily="49" charset="-128"/>
                <a:cs typeface="Times New Roman" pitchFamily="18" charset="0"/>
              </a:rPr>
              <a:t>    - </a:t>
            </a:r>
            <a:r>
              <a:rPr lang="it-IT" sz="1400" dirty="0" err="1">
                <a:latin typeface="Comic Sans MS" pitchFamily="66" charset="0"/>
                <a:ea typeface="MS Mincho" pitchFamily="49" charset="-128"/>
                <a:cs typeface="Times New Roman" pitchFamily="18" charset="0"/>
              </a:rPr>
              <a:t>Dorian</a:t>
            </a:r>
            <a:r>
              <a:rPr lang="it-IT" sz="1400" dirty="0">
                <a:latin typeface="Comic Sans MS" pitchFamily="66" charset="0"/>
                <a:ea typeface="MS Mincho" pitchFamily="49" charset="-128"/>
                <a:cs typeface="Times New Roman" pitchFamily="18" charset="0"/>
              </a:rPr>
              <a:t> durante il giorno va nei salotti, appare una buona persona </a:t>
            </a:r>
          </a:p>
          <a:p>
            <a:pPr eaLnBrk="0" hangingPunct="0"/>
            <a:r>
              <a:rPr lang="it-IT" sz="1400" dirty="0">
                <a:latin typeface="Comic Sans MS" pitchFamily="66" charset="0"/>
                <a:ea typeface="MS Mincho" pitchFamily="49" charset="-128"/>
                <a:cs typeface="Times New Roman" pitchFamily="18" charset="0"/>
              </a:rPr>
              <a:t>    - durante la notte conduce una vita disonesta</a:t>
            </a:r>
          </a:p>
          <a:p>
            <a:pPr eaLnBrk="0" hangingPunct="0">
              <a:buFont typeface="Arial" pitchFamily="34" charset="0"/>
              <a:buChar char="•"/>
            </a:pPr>
            <a:r>
              <a:rPr lang="it-IT" sz="1400" dirty="0">
                <a:latin typeface="Comic Sans MS" pitchFamily="66" charset="0"/>
                <a:ea typeface="MS Mincho" pitchFamily="49" charset="-128"/>
                <a:cs typeface="Times New Roman" pitchFamily="18" charset="0"/>
              </a:rPr>
              <a:t>  dualismo come ritratto:</a:t>
            </a:r>
          </a:p>
          <a:p>
            <a:pPr eaLnBrk="0" hangingPunct="0"/>
            <a:r>
              <a:rPr lang="it-IT" sz="1400" dirty="0">
                <a:latin typeface="Comic Sans MS" pitchFamily="66" charset="0"/>
                <a:ea typeface="MS Mincho" pitchFamily="49" charset="-128"/>
                <a:cs typeface="Times New Roman" pitchFamily="18" charset="0"/>
              </a:rPr>
              <a:t>    - </a:t>
            </a:r>
            <a:r>
              <a:rPr lang="it-IT" sz="1400" dirty="0" err="1">
                <a:latin typeface="Comic Sans MS" pitchFamily="66" charset="0"/>
                <a:ea typeface="MS Mincho" pitchFamily="49" charset="-128"/>
                <a:cs typeface="Times New Roman" pitchFamily="18" charset="0"/>
              </a:rPr>
              <a:t>Dorian</a:t>
            </a:r>
            <a:r>
              <a:rPr lang="it-IT" sz="1400" dirty="0">
                <a:latin typeface="Comic Sans MS" pitchFamily="66" charset="0"/>
                <a:ea typeface="MS Mincho" pitchFamily="49" charset="-128"/>
                <a:cs typeface="Times New Roman" pitchFamily="18" charset="0"/>
              </a:rPr>
              <a:t> desidera giovinezza e bellezza eterne</a:t>
            </a:r>
          </a:p>
          <a:p>
            <a:pPr eaLnBrk="0" hangingPunct="0"/>
            <a:r>
              <a:rPr lang="it-IT" sz="1400" dirty="0">
                <a:latin typeface="Comic Sans MS" pitchFamily="66" charset="0"/>
                <a:ea typeface="MS Mincho" pitchFamily="49" charset="-128"/>
                <a:cs typeface="Times New Roman" pitchFamily="18" charset="0"/>
              </a:rPr>
              <a:t>    - i segni dell'invecchiamento e dei vizi appaiono sul ritratto</a:t>
            </a:r>
          </a:p>
          <a:p>
            <a:pPr eaLnBrk="0" hangingPunct="0">
              <a:buFont typeface="Arial" pitchFamily="34" charset="0"/>
              <a:buChar char="•"/>
            </a:pPr>
            <a:r>
              <a:rPr lang="it-IT" sz="1400" dirty="0">
                <a:latin typeface="Comic Sans MS" pitchFamily="66" charset="0"/>
                <a:ea typeface="MS Mincho" pitchFamily="49" charset="-128"/>
                <a:cs typeface="Times New Roman" pitchFamily="18" charset="0"/>
              </a:rPr>
              <a:t>  il ritratto corrotto simboleggia l'immortalità, la bellezza di </a:t>
            </a:r>
            <a:r>
              <a:rPr lang="it-IT" sz="1400" dirty="0" err="1">
                <a:latin typeface="Comic Sans MS" pitchFamily="66" charset="0"/>
                <a:ea typeface="MS Mincho" pitchFamily="49" charset="-128"/>
                <a:cs typeface="Times New Roman" pitchFamily="18" charset="0"/>
              </a:rPr>
              <a:t>Dorian</a:t>
            </a:r>
            <a:r>
              <a:rPr lang="it-IT" sz="1400" dirty="0">
                <a:latin typeface="Comic Sans MS" pitchFamily="66" charset="0"/>
                <a:ea typeface="MS Mincho" pitchFamily="49" charset="-128"/>
                <a:cs typeface="Times New Roman" pitchFamily="18" charset="0"/>
              </a:rPr>
              <a:t> e la sua</a:t>
            </a:r>
          </a:p>
          <a:p>
            <a:pPr eaLnBrk="0" hangingPunct="0"/>
            <a:r>
              <a:rPr lang="it-IT" sz="1400" dirty="0">
                <a:latin typeface="Comic Sans MS" pitchFamily="66" charset="0"/>
                <a:ea typeface="MS Mincho" pitchFamily="49" charset="-128"/>
                <a:cs typeface="Times New Roman" pitchFamily="18" charset="0"/>
              </a:rPr>
              <a:t>   apparente innocenza sono simboli dell'ipocrisia borghese      </a:t>
            </a:r>
          </a:p>
          <a:p>
            <a:pPr eaLnBrk="0" hangingPunct="0">
              <a:buFont typeface="Arial" pitchFamily="34" charset="0"/>
              <a:buChar char="•"/>
            </a:pPr>
            <a:r>
              <a:rPr lang="it-IT" sz="1400" dirty="0">
                <a:latin typeface="Comic Sans MS" pitchFamily="66" charset="0"/>
                <a:ea typeface="MS Mincho" pitchFamily="49" charset="-128"/>
                <a:cs typeface="Times New Roman" pitchFamily="18" charset="0"/>
              </a:rPr>
              <a:t>  egli squarcia il ritratto con un coltello, ma così uccide se stesso</a:t>
            </a:r>
            <a:endParaRPr lang="it-IT" sz="1400" b="1" dirty="0">
              <a:solidFill>
                <a:srgbClr val="365F91"/>
              </a:solidFill>
              <a:latin typeface="Comic Sans MS" pitchFamily="66" charset="0"/>
              <a:ea typeface="MS Mincho" pitchFamily="49" charset="-128"/>
              <a:cs typeface="Times New Roman" pitchFamily="18" charset="0"/>
            </a:endParaRPr>
          </a:p>
          <a:p>
            <a:pPr eaLnBrk="0" hangingPunct="0"/>
            <a:endParaRPr lang="it-IT" dirty="0">
              <a:ea typeface="MS Mincho" pitchFamily="49" charset="-128"/>
              <a:cs typeface="Times New Roman" pitchFamily="18" charset="0"/>
            </a:endParaRPr>
          </a:p>
        </p:txBody>
      </p:sp>
      <p:sp>
        <p:nvSpPr>
          <p:cNvPr id="24579" name="Segnaposto numero diapositiva 3"/>
          <p:cNvSpPr>
            <a:spLocks noGrp="1"/>
          </p:cNvSpPr>
          <p:nvPr>
            <p:ph type="sldNum" sz="quarter" idx="12"/>
          </p:nvPr>
        </p:nvSpPr>
        <p:spPr bwMode="auto">
          <a:noFill/>
          <a:ln>
            <a:miter lim="800000"/>
            <a:headEnd/>
            <a:tailEnd/>
          </a:ln>
        </p:spPr>
        <p:txBody>
          <a:bodyPr/>
          <a:lstStyle/>
          <a:p>
            <a:fld id="{18F65C57-D112-4066-B5CB-CDA5A8EBF8B2}" type="slidenum">
              <a:rPr lang="it-IT" smtClean="0"/>
              <a:pPr/>
              <a:t>23</a:t>
            </a:fld>
            <a:endParaRPr lang="it-IT"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ttangolo 1"/>
          <p:cNvSpPr>
            <a:spLocks noChangeArrowheads="1"/>
          </p:cNvSpPr>
          <p:nvPr/>
        </p:nvSpPr>
        <p:spPr bwMode="auto">
          <a:xfrm>
            <a:off x="4000500" y="1143000"/>
            <a:ext cx="4572000" cy="4694238"/>
          </a:xfrm>
          <a:prstGeom prst="rect">
            <a:avLst/>
          </a:prstGeom>
          <a:noFill/>
          <a:ln w="9525">
            <a:noFill/>
            <a:miter lim="800000"/>
            <a:headEnd/>
            <a:tailEnd/>
          </a:ln>
        </p:spPr>
        <p:txBody>
          <a:bodyPr>
            <a:spAutoFit/>
          </a:bodyPr>
          <a:lstStyle/>
          <a:p>
            <a:r>
              <a:rPr lang="it-IT" sz="1600">
                <a:solidFill>
                  <a:srgbClr val="FF0000"/>
                </a:solidFill>
                <a:latin typeface="Comic Sans MS" pitchFamily="66" charset="0"/>
              </a:rPr>
              <a:t>Storm </a:t>
            </a:r>
            <a:r>
              <a:rPr lang="it-IT" sz="1600">
                <a:latin typeface="Comic Sans MS" pitchFamily="66" charset="0"/>
              </a:rPr>
              <a:t>è in grado di controllare e far manifestare gli agenti atmosferici.</a:t>
            </a:r>
          </a:p>
          <a:p>
            <a:r>
              <a:rPr lang="it-IT" sz="1600">
                <a:latin typeface="Comic Sans MS" pitchFamily="66" charset="0"/>
              </a:rPr>
              <a:t> E’ in grado di condensare le molecole d'acqua presenti nell'aria per creare nebbia oppure generare nubi attraverso le quali può evocare piogge, grandine e neve. </a:t>
            </a:r>
          </a:p>
          <a:p>
            <a:r>
              <a:rPr lang="it-IT" sz="1600">
                <a:latin typeface="Comic Sans MS" pitchFamily="66" charset="0"/>
              </a:rPr>
              <a:t>Ha un eccellente controllo sulla pressione atmosferica . </a:t>
            </a:r>
          </a:p>
          <a:p>
            <a:r>
              <a:rPr lang="it-IT" sz="1600" b="1">
                <a:latin typeface="Comic Sans MS" pitchFamily="66" charset="0"/>
              </a:rPr>
              <a:t>La sua capacità di spostamento consiste nell’utilizzare i venti</a:t>
            </a:r>
            <a:r>
              <a:rPr lang="it-IT" sz="1600">
                <a:latin typeface="Comic Sans MS" pitchFamily="66" charset="0"/>
              </a:rPr>
              <a:t>, grazie ai quali è in grado di librarsi in volo.</a:t>
            </a:r>
          </a:p>
          <a:p>
            <a:r>
              <a:rPr lang="it-IT" sz="1600">
                <a:latin typeface="Comic Sans MS" pitchFamily="66" charset="0"/>
              </a:rPr>
              <a:t>Può accelerare e far ruotare a velocità elevatissime l'aria che la circonda, in modo da utilizzarla per sollevare oggetti di notevole grandezza e peso, oppure generare veri e propri tornado e cicloni tropicali di proporzioni gigantesche. </a:t>
            </a:r>
          </a:p>
          <a:p>
            <a:pPr>
              <a:spcBef>
                <a:spcPct val="50000"/>
              </a:spcBef>
            </a:pPr>
            <a:endParaRPr lang="it-IT">
              <a:latin typeface="Comic Sans MS" pitchFamily="66" charset="0"/>
            </a:endParaRPr>
          </a:p>
        </p:txBody>
      </p:sp>
      <p:sp>
        <p:nvSpPr>
          <p:cNvPr id="6" name="Rettangolo 5"/>
          <p:cNvSpPr/>
          <p:nvPr/>
        </p:nvSpPr>
        <p:spPr>
          <a:xfrm>
            <a:off x="714375" y="714375"/>
            <a:ext cx="2928938" cy="830263"/>
          </a:xfrm>
          <a:prstGeom prst="rect">
            <a:avLst/>
          </a:prstGeom>
        </p:spPr>
        <p:txBody>
          <a:bodyPr>
            <a:spAutoFit/>
          </a:bodyPr>
          <a:lstStyle/>
          <a:p>
            <a:pPr algn="ctr" fontAlgn="auto">
              <a:spcBef>
                <a:spcPts val="0"/>
              </a:spcBef>
              <a:spcAft>
                <a:spcPts val="0"/>
              </a:spcAft>
              <a:defRPr/>
            </a:pPr>
            <a:r>
              <a:rPr lang="it-IT" sz="2800" b="1" dirty="0">
                <a:solidFill>
                  <a:srgbClr val="FF0000"/>
                </a:solidFill>
                <a:effectLst>
                  <a:outerShdw blurRad="38100" dist="38100" dir="2700000" algn="tl">
                    <a:srgbClr val="C0C0C0"/>
                  </a:outerShdw>
                </a:effectLst>
                <a:latin typeface="Comic Sans MS" pitchFamily="66" charset="0"/>
              </a:rPr>
              <a:t>STORM</a:t>
            </a:r>
            <a:r>
              <a:rPr lang="it-IT" b="1" dirty="0">
                <a:solidFill>
                  <a:srgbClr val="FF0000"/>
                </a:solidFill>
                <a:effectLst>
                  <a:outerShdw blurRad="38100" dist="38100" dir="2700000" algn="tl">
                    <a:srgbClr val="C0C0C0"/>
                  </a:outerShdw>
                </a:effectLst>
                <a:latin typeface="Comic Sans MS" pitchFamily="66" charset="0"/>
              </a:rPr>
              <a:t> </a:t>
            </a:r>
          </a:p>
          <a:p>
            <a:pPr algn="ctr" fontAlgn="auto">
              <a:spcBef>
                <a:spcPts val="0"/>
              </a:spcBef>
              <a:spcAft>
                <a:spcPts val="0"/>
              </a:spcAft>
              <a:defRPr/>
            </a:pPr>
            <a:r>
              <a:rPr lang="it-IT" sz="2000" b="1" dirty="0">
                <a:solidFill>
                  <a:srgbClr val="FF0000"/>
                </a:solidFill>
                <a:effectLst>
                  <a:outerShdw blurRad="38100" dist="38100" dir="2700000" algn="tl">
                    <a:srgbClr val="C0C0C0"/>
                  </a:outerShdw>
                </a:effectLst>
                <a:latin typeface="Comic Sans MS" pitchFamily="66" charset="0"/>
              </a:rPr>
              <a:t>(1975)</a:t>
            </a:r>
          </a:p>
        </p:txBody>
      </p:sp>
      <p:sp>
        <p:nvSpPr>
          <p:cNvPr id="7" name="Freccia in giù 6"/>
          <p:cNvSpPr/>
          <p:nvPr/>
        </p:nvSpPr>
        <p:spPr>
          <a:xfrm>
            <a:off x="2071688" y="1928813"/>
            <a:ext cx="214312"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pic>
        <p:nvPicPr>
          <p:cNvPr id="25605" name="Picture 2" descr="http://www.mercatinodelfumetto.it/immagini/5928/28/x-men_marvel-comics_tempesta-larena-marvel-mix-55.jpg"/>
          <p:cNvPicPr>
            <a:picLocks noChangeAspect="1" noChangeArrowheads="1"/>
          </p:cNvPicPr>
          <p:nvPr/>
        </p:nvPicPr>
        <p:blipFill>
          <a:blip r:embed="rId2" cstate="print"/>
          <a:srcRect/>
          <a:stretch>
            <a:fillRect/>
          </a:stretch>
        </p:blipFill>
        <p:spPr bwMode="auto">
          <a:xfrm>
            <a:off x="1143000" y="2857500"/>
            <a:ext cx="2071688" cy="3108325"/>
          </a:xfrm>
          <a:prstGeom prst="rect">
            <a:avLst/>
          </a:prstGeom>
          <a:noFill/>
          <a:ln w="9525">
            <a:noFill/>
            <a:miter lim="800000"/>
            <a:headEnd/>
            <a:tailEnd/>
          </a:ln>
        </p:spPr>
      </p:pic>
      <p:sp>
        <p:nvSpPr>
          <p:cNvPr id="25606" name="Segnaposto numero diapositiva 8"/>
          <p:cNvSpPr>
            <a:spLocks noGrp="1"/>
          </p:cNvSpPr>
          <p:nvPr>
            <p:ph type="sldNum" sz="quarter" idx="12"/>
          </p:nvPr>
        </p:nvSpPr>
        <p:spPr bwMode="auto">
          <a:noFill/>
          <a:ln>
            <a:miter lim="800000"/>
            <a:headEnd/>
            <a:tailEnd/>
          </a:ln>
        </p:spPr>
        <p:txBody>
          <a:bodyPr/>
          <a:lstStyle/>
          <a:p>
            <a:fld id="{F5888920-BEF4-4DF5-88DF-6138D15281A0}" type="slidenum">
              <a:rPr lang="it-IT" smtClean="0"/>
              <a:pPr/>
              <a:t>24</a:t>
            </a:fld>
            <a:endParaRPr lang="it-IT"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6" descr="http://meteoland.org/images/circolazione_globale.gif"/>
          <p:cNvPicPr>
            <a:picLocks noChangeAspect="1" noChangeArrowheads="1"/>
          </p:cNvPicPr>
          <p:nvPr/>
        </p:nvPicPr>
        <p:blipFill>
          <a:blip r:embed="rId2" cstate="print"/>
          <a:srcRect/>
          <a:stretch>
            <a:fillRect/>
          </a:stretch>
        </p:blipFill>
        <p:spPr bwMode="auto">
          <a:xfrm>
            <a:off x="428625" y="1571625"/>
            <a:ext cx="3071813" cy="3298825"/>
          </a:xfrm>
          <a:prstGeom prst="rect">
            <a:avLst/>
          </a:prstGeom>
          <a:noFill/>
          <a:ln w="9525">
            <a:noFill/>
            <a:miter lim="800000"/>
            <a:headEnd/>
            <a:tailEnd/>
          </a:ln>
        </p:spPr>
      </p:pic>
      <p:sp>
        <p:nvSpPr>
          <p:cNvPr id="26627" name="CasellaDiTesto 3"/>
          <p:cNvSpPr txBox="1">
            <a:spLocks noChangeArrowheads="1"/>
          </p:cNvSpPr>
          <p:nvPr/>
        </p:nvSpPr>
        <p:spPr bwMode="auto">
          <a:xfrm>
            <a:off x="3714750" y="857250"/>
            <a:ext cx="5429250" cy="5262563"/>
          </a:xfrm>
          <a:prstGeom prst="rect">
            <a:avLst/>
          </a:prstGeom>
          <a:noFill/>
          <a:ln w="9525">
            <a:noFill/>
            <a:miter lim="800000"/>
            <a:headEnd/>
            <a:tailEnd/>
          </a:ln>
        </p:spPr>
        <p:txBody>
          <a:bodyPr>
            <a:spAutoFit/>
          </a:bodyPr>
          <a:lstStyle/>
          <a:p>
            <a:r>
              <a:rPr lang="it-IT" sz="1600">
                <a:latin typeface="Comic Sans MS" pitchFamily="66" charset="0"/>
              </a:rPr>
              <a:t>Il vento è un fenomeno atmosferico dovuto al riscaldamento del Sole. </a:t>
            </a:r>
          </a:p>
          <a:p>
            <a:r>
              <a:rPr lang="it-IT" sz="1600">
                <a:latin typeface="Comic Sans MS" pitchFamily="66" charset="0"/>
              </a:rPr>
              <a:t>La Terra cede all’atmosfera il calore ricevuto dal Sole, ma non lo fa in modo uniforme. </a:t>
            </a:r>
          </a:p>
          <a:p>
            <a:r>
              <a:rPr lang="it-IT" sz="1600">
                <a:latin typeface="Comic Sans MS" pitchFamily="66" charset="0"/>
              </a:rPr>
              <a:t>Nelle zone in cui viene ceduto meno calore la pressione dei gas atmosferici aumenta, mentre dove viene ceduto più calore, l’aria diventa calda e la pressione dei gas diminuisce. </a:t>
            </a:r>
          </a:p>
          <a:p>
            <a:r>
              <a:rPr lang="it-IT" sz="1600">
                <a:latin typeface="Comic Sans MS" pitchFamily="66" charset="0"/>
              </a:rPr>
              <a:t>I venti sono masse d'aria che si spostano orizzontalmente sulla superficie terrestre, da zone di pressione maggiore verso zone di pressione minore.</a:t>
            </a:r>
          </a:p>
          <a:p>
            <a:r>
              <a:rPr lang="it-IT" sz="1600">
                <a:latin typeface="Comic Sans MS" pitchFamily="66" charset="0"/>
              </a:rPr>
              <a:t>Quanto più alta è la pressione tanto più pesante è l'aria: in un'area di alta pressione (anticiclonica) le masse d'aria che si trovano al centro, più dense e più pesanti, tendono a dirigersi verso la periferia, mentre in un'area di bassa pressione (ciclonica), l'aria al centro è più leggera e viene sollevata da quella più pesante delle aree vicine. </a:t>
            </a:r>
          </a:p>
          <a:p>
            <a:r>
              <a:rPr lang="it-IT" sz="1600">
                <a:latin typeface="Comic Sans MS" pitchFamily="66" charset="0"/>
              </a:rPr>
              <a:t>Poiché le zone anticicloniche e cicloniche sono adiacenti, al suolo si verifica uno spostamento di aria dalle aree anticicloniche verso quelle cicloniche.</a:t>
            </a:r>
          </a:p>
        </p:txBody>
      </p:sp>
      <p:sp>
        <p:nvSpPr>
          <p:cNvPr id="26628" name="CasellaDiTesto 4"/>
          <p:cNvSpPr txBox="1">
            <a:spLocks noChangeArrowheads="1"/>
          </p:cNvSpPr>
          <p:nvPr/>
        </p:nvSpPr>
        <p:spPr bwMode="auto">
          <a:xfrm>
            <a:off x="571500" y="714375"/>
            <a:ext cx="1785938" cy="369888"/>
          </a:xfrm>
          <a:prstGeom prst="rect">
            <a:avLst/>
          </a:prstGeom>
          <a:noFill/>
          <a:ln w="9525">
            <a:noFill/>
            <a:miter lim="800000"/>
            <a:headEnd/>
            <a:tailEnd/>
          </a:ln>
        </p:spPr>
        <p:txBody>
          <a:bodyPr>
            <a:spAutoFit/>
          </a:bodyPr>
          <a:lstStyle/>
          <a:p>
            <a:r>
              <a:rPr lang="it-IT" b="1">
                <a:solidFill>
                  <a:srgbClr val="00B050"/>
                </a:solidFill>
                <a:latin typeface="Comic Sans MS" pitchFamily="66" charset="0"/>
              </a:rPr>
              <a:t>I VENTI</a:t>
            </a:r>
          </a:p>
        </p:txBody>
      </p:sp>
      <p:sp>
        <p:nvSpPr>
          <p:cNvPr id="26629" name="Segnaposto numero diapositiva 5"/>
          <p:cNvSpPr>
            <a:spLocks noGrp="1"/>
          </p:cNvSpPr>
          <p:nvPr>
            <p:ph type="sldNum" sz="quarter" idx="12"/>
          </p:nvPr>
        </p:nvSpPr>
        <p:spPr bwMode="auto">
          <a:noFill/>
          <a:ln>
            <a:miter lim="800000"/>
            <a:headEnd/>
            <a:tailEnd/>
          </a:ln>
        </p:spPr>
        <p:txBody>
          <a:bodyPr/>
          <a:lstStyle/>
          <a:p>
            <a:fld id="{870C301D-FE17-48A2-9463-C13C699900C8}" type="slidenum">
              <a:rPr lang="it-IT" smtClean="0"/>
              <a:pPr/>
              <a:t>25</a:t>
            </a:fld>
            <a:endParaRPr lang="it-IT"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asellaDiTesto 4"/>
          <p:cNvSpPr txBox="1">
            <a:spLocks noChangeArrowheads="1"/>
          </p:cNvSpPr>
          <p:nvPr/>
        </p:nvSpPr>
        <p:spPr bwMode="auto">
          <a:xfrm>
            <a:off x="500063" y="785813"/>
            <a:ext cx="7858125" cy="5108575"/>
          </a:xfrm>
          <a:prstGeom prst="rect">
            <a:avLst/>
          </a:prstGeom>
          <a:noFill/>
          <a:ln w="9525">
            <a:noFill/>
            <a:miter lim="800000"/>
            <a:headEnd/>
            <a:tailEnd/>
          </a:ln>
        </p:spPr>
        <p:txBody>
          <a:bodyPr>
            <a:spAutoFit/>
          </a:bodyPr>
          <a:lstStyle/>
          <a:p>
            <a:r>
              <a:rPr lang="it-IT" sz="1600">
                <a:latin typeface="Comic Sans MS" pitchFamily="66" charset="0"/>
              </a:rPr>
              <a:t>La forza che origina un vento è chiamata</a:t>
            </a:r>
            <a:r>
              <a:rPr lang="it-IT" sz="1600">
                <a:solidFill>
                  <a:srgbClr val="FF0000"/>
                </a:solidFill>
                <a:latin typeface="Comic Sans MS" pitchFamily="66" charset="0"/>
              </a:rPr>
              <a:t> forza di gradiente</a:t>
            </a:r>
            <a:r>
              <a:rPr lang="it-IT" sz="1600">
                <a:latin typeface="Comic Sans MS" pitchFamily="66" charset="0"/>
              </a:rPr>
              <a:t> ed è direttamente proporzionale al </a:t>
            </a:r>
            <a:r>
              <a:rPr lang="it-IT" sz="1600">
                <a:solidFill>
                  <a:srgbClr val="FF0000"/>
                </a:solidFill>
                <a:latin typeface="Comic Sans MS" pitchFamily="66" charset="0"/>
              </a:rPr>
              <a:t>gradiente barico</a:t>
            </a:r>
            <a:r>
              <a:rPr lang="it-IT" sz="1600">
                <a:latin typeface="Comic Sans MS" pitchFamily="66" charset="0"/>
              </a:rPr>
              <a:t>, cioè al rapporto tra la differenza di pressione fra due punti della Terra e la loro distanza.</a:t>
            </a:r>
          </a:p>
          <a:p>
            <a:r>
              <a:rPr lang="it-IT" sz="1600">
                <a:latin typeface="Comic Sans MS" pitchFamily="66" charset="0"/>
              </a:rPr>
              <a:t>I venti, come qualsiasi altro corpo che si muove liberamente su una superficie ruotante, non si spostano in linea retta, ma subiscono una deviazione, verso destra nell'emisfero boreale e verso sinistra nell'emisfero australe, dovuta alla </a:t>
            </a:r>
          </a:p>
          <a:p>
            <a:endParaRPr lang="it-IT" sz="1600">
              <a:solidFill>
                <a:srgbClr val="FF0000"/>
              </a:solidFill>
              <a:latin typeface="Comic Sans MS" pitchFamily="66" charset="0"/>
            </a:endParaRPr>
          </a:p>
          <a:p>
            <a:r>
              <a:rPr lang="it-IT" sz="1600">
                <a:solidFill>
                  <a:srgbClr val="FF0000"/>
                </a:solidFill>
                <a:latin typeface="Comic Sans MS" pitchFamily="66" charset="0"/>
              </a:rPr>
              <a:t>forza di Coriolis</a:t>
            </a:r>
            <a:r>
              <a:rPr lang="it-IT" sz="1600">
                <a:latin typeface="Comic Sans MS" pitchFamily="66" charset="0"/>
              </a:rPr>
              <a:t>: tutti i corpi ruotano alla velocità della superficie terrestre, ma la superficie non ruota tutta alla stessa velocità.</a:t>
            </a:r>
          </a:p>
          <a:p>
            <a:r>
              <a:rPr lang="it-IT" sz="1600">
                <a:latin typeface="Comic Sans MS" pitchFamily="66" charset="0"/>
              </a:rPr>
              <a:t>All’equatore la velocità è massima e decresce andando verso i poli, dove è minima.</a:t>
            </a:r>
          </a:p>
          <a:p>
            <a:r>
              <a:rPr lang="it-IT" sz="1600">
                <a:latin typeface="Comic Sans MS" pitchFamily="66" charset="0"/>
              </a:rPr>
              <a:t>Da cosa nasce la forza?</a:t>
            </a:r>
          </a:p>
          <a:p>
            <a:r>
              <a:rPr lang="it-IT" sz="1600">
                <a:latin typeface="Comic Sans MS" pitchFamily="66" charset="0"/>
              </a:rPr>
              <a:t>Dal fatto che, nell’emisfero boreale, un vento che spira dall’equatore verso il polo nord, mantenendo la stessa velocità, tenderà a spostarsi verso est.</a:t>
            </a:r>
          </a:p>
          <a:p>
            <a:r>
              <a:rPr lang="it-IT" sz="1600">
                <a:latin typeface="Comic Sans MS" pitchFamily="66" charset="0"/>
              </a:rPr>
              <a:t>Al contrario, un vento che spira dal polo nord verso l’equatore, tenderà a spostarsi verso ovest.</a:t>
            </a:r>
          </a:p>
          <a:p>
            <a:endParaRPr lang="it-IT" sz="1600">
              <a:latin typeface="Comic Sans MS" pitchFamily="66" charset="0"/>
            </a:endParaRPr>
          </a:p>
          <a:p>
            <a:r>
              <a:rPr lang="it-IT" sz="1600">
                <a:latin typeface="Comic Sans MS" pitchFamily="66" charset="0"/>
              </a:rPr>
              <a:t>Tutto ciò risulta capovolto nell’emisfero australe.</a:t>
            </a:r>
          </a:p>
          <a:p>
            <a:endParaRPr lang="it-IT">
              <a:latin typeface="Comic Sans MS" pitchFamily="66" charset="0"/>
            </a:endParaRPr>
          </a:p>
          <a:p>
            <a:endParaRPr lang="it-IT">
              <a:latin typeface="Comic Sans MS" pitchFamily="66" charset="0"/>
            </a:endParaRPr>
          </a:p>
          <a:p>
            <a:r>
              <a:rPr lang="it-IT">
                <a:latin typeface="Comic Sans MS" pitchFamily="66" charset="0"/>
              </a:rPr>
              <a:t> </a:t>
            </a:r>
          </a:p>
        </p:txBody>
      </p:sp>
      <p:sp>
        <p:nvSpPr>
          <p:cNvPr id="27651" name="Segnaposto numero diapositiva 3"/>
          <p:cNvSpPr>
            <a:spLocks noGrp="1"/>
          </p:cNvSpPr>
          <p:nvPr>
            <p:ph type="sldNum" sz="quarter" idx="12"/>
          </p:nvPr>
        </p:nvSpPr>
        <p:spPr bwMode="auto">
          <a:noFill/>
          <a:ln>
            <a:miter lim="800000"/>
            <a:headEnd/>
            <a:tailEnd/>
          </a:ln>
        </p:spPr>
        <p:txBody>
          <a:bodyPr/>
          <a:lstStyle/>
          <a:p>
            <a:fld id="{8FCD58B6-2757-4EFF-A691-2FC634259C64}" type="slidenum">
              <a:rPr lang="it-IT" smtClean="0"/>
              <a:pPr/>
              <a:t>26</a:t>
            </a:fld>
            <a:endParaRPr lang="it-IT"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ttangolo 1"/>
          <p:cNvSpPr>
            <a:spLocks noChangeArrowheads="1"/>
          </p:cNvSpPr>
          <p:nvPr/>
        </p:nvSpPr>
        <p:spPr bwMode="auto">
          <a:xfrm>
            <a:off x="357188" y="857250"/>
            <a:ext cx="4643437" cy="4032250"/>
          </a:xfrm>
          <a:prstGeom prst="rect">
            <a:avLst/>
          </a:prstGeom>
          <a:noFill/>
          <a:ln w="9525">
            <a:noFill/>
            <a:miter lim="800000"/>
            <a:headEnd/>
            <a:tailEnd/>
          </a:ln>
        </p:spPr>
        <p:txBody>
          <a:bodyPr>
            <a:spAutoFit/>
          </a:bodyPr>
          <a:lstStyle/>
          <a:p>
            <a:r>
              <a:rPr lang="it-IT" sz="1600" b="1">
                <a:solidFill>
                  <a:srgbClr val="00B050"/>
                </a:solidFill>
                <a:latin typeface="Comic Sans MS" pitchFamily="66" charset="0"/>
              </a:rPr>
              <a:t>Caratteri distintivi di un vento</a:t>
            </a:r>
          </a:p>
          <a:p>
            <a:endParaRPr lang="it-IT" sz="1600">
              <a:solidFill>
                <a:srgbClr val="FFC000"/>
              </a:solidFill>
              <a:latin typeface="Comic Sans MS" pitchFamily="66" charset="0"/>
            </a:endParaRPr>
          </a:p>
          <a:p>
            <a:r>
              <a:rPr lang="it-IT" sz="1600">
                <a:latin typeface="Comic Sans MS" pitchFamily="66" charset="0"/>
              </a:rPr>
              <a:t>La </a:t>
            </a:r>
            <a:r>
              <a:rPr lang="it-IT" sz="1600">
                <a:solidFill>
                  <a:srgbClr val="FF0000"/>
                </a:solidFill>
                <a:latin typeface="Comic Sans MS" pitchFamily="66" charset="0"/>
              </a:rPr>
              <a:t>direzione</a:t>
            </a:r>
            <a:r>
              <a:rPr lang="it-IT" sz="1600">
                <a:latin typeface="Comic Sans MS" pitchFamily="66" charset="0"/>
              </a:rPr>
              <a:t>, che è sempre quella di provenienza e viene indicata in gradi sessagesimali partendo dal Nord; sono in uso anche le denominazioni fornite dalla rosa dei venti.</a:t>
            </a:r>
          </a:p>
          <a:p>
            <a:endParaRPr lang="it-IT" sz="1600">
              <a:latin typeface="Comic Sans MS" pitchFamily="66" charset="0"/>
            </a:endParaRPr>
          </a:p>
          <a:p>
            <a:r>
              <a:rPr lang="it-IT" sz="1600">
                <a:latin typeface="Comic Sans MS" pitchFamily="66" charset="0"/>
              </a:rPr>
              <a:t>La </a:t>
            </a:r>
            <a:r>
              <a:rPr lang="it-IT" sz="1600">
                <a:solidFill>
                  <a:srgbClr val="FF0000"/>
                </a:solidFill>
                <a:latin typeface="Comic Sans MS" pitchFamily="66" charset="0"/>
              </a:rPr>
              <a:t>velocità</a:t>
            </a:r>
            <a:r>
              <a:rPr lang="it-IT" sz="1600">
                <a:latin typeface="Comic Sans MS" pitchFamily="66" charset="0"/>
              </a:rPr>
              <a:t>, che si esprime in km/h o in nodi (1 nodo = 1,852 km/h); si misura con uno strumento detto </a:t>
            </a:r>
            <a:r>
              <a:rPr lang="it-IT" sz="1600" b="1">
                <a:latin typeface="Comic Sans MS" pitchFamily="66" charset="0"/>
              </a:rPr>
              <a:t>anemometro</a:t>
            </a:r>
            <a:r>
              <a:rPr lang="it-IT" sz="1600">
                <a:latin typeface="Comic Sans MS" pitchFamily="66" charset="0"/>
              </a:rPr>
              <a:t> e viene indicata dalla </a:t>
            </a:r>
            <a:r>
              <a:rPr lang="it-IT" sz="1600" b="1">
                <a:latin typeface="Comic Sans MS" pitchFamily="66" charset="0"/>
              </a:rPr>
              <a:t>scala di Beaufort</a:t>
            </a:r>
            <a:r>
              <a:rPr lang="it-IT" sz="1600">
                <a:latin typeface="Comic Sans MS" pitchFamily="66" charset="0"/>
              </a:rPr>
              <a:t>, che comprende valori da 0 a 12, con velocità crescenti, la velocità di un vento dipende dal gradiente barico: maggiore è il gradiente barico, maggiore sarà la velocità del vento.</a:t>
            </a:r>
          </a:p>
        </p:txBody>
      </p:sp>
      <p:pic>
        <p:nvPicPr>
          <p:cNvPr id="28675" name="Picture 2" descr="http://www1.picturepush.com/photo/a/7836939/img/7836939.gif"/>
          <p:cNvPicPr>
            <a:picLocks noChangeAspect="1" noChangeArrowheads="1"/>
          </p:cNvPicPr>
          <p:nvPr/>
        </p:nvPicPr>
        <p:blipFill>
          <a:blip r:embed="rId2" cstate="print"/>
          <a:srcRect/>
          <a:stretch>
            <a:fillRect/>
          </a:stretch>
        </p:blipFill>
        <p:spPr bwMode="auto">
          <a:xfrm>
            <a:off x="5357813" y="2714625"/>
            <a:ext cx="3333750" cy="2828925"/>
          </a:xfrm>
          <a:prstGeom prst="rect">
            <a:avLst/>
          </a:prstGeom>
          <a:noFill/>
          <a:ln w="9525">
            <a:noFill/>
            <a:miter lim="800000"/>
            <a:headEnd/>
            <a:tailEnd/>
          </a:ln>
        </p:spPr>
      </p:pic>
      <p:sp>
        <p:nvSpPr>
          <p:cNvPr id="28676" name="CasellaDiTesto 3"/>
          <p:cNvSpPr txBox="1">
            <a:spLocks noChangeArrowheads="1"/>
          </p:cNvSpPr>
          <p:nvPr/>
        </p:nvSpPr>
        <p:spPr bwMode="auto">
          <a:xfrm>
            <a:off x="500063" y="4357688"/>
            <a:ext cx="8072437" cy="369887"/>
          </a:xfrm>
          <a:prstGeom prst="rect">
            <a:avLst/>
          </a:prstGeom>
          <a:noFill/>
          <a:ln w="9525">
            <a:noFill/>
            <a:miter lim="800000"/>
            <a:headEnd/>
            <a:tailEnd/>
          </a:ln>
        </p:spPr>
        <p:txBody>
          <a:bodyPr>
            <a:spAutoFit/>
          </a:bodyPr>
          <a:lstStyle/>
          <a:p>
            <a:endParaRPr lang="it-IT"/>
          </a:p>
        </p:txBody>
      </p:sp>
      <p:sp>
        <p:nvSpPr>
          <p:cNvPr id="28677" name="Segnaposto numero diapositiva 5"/>
          <p:cNvSpPr>
            <a:spLocks noGrp="1"/>
          </p:cNvSpPr>
          <p:nvPr>
            <p:ph type="sldNum" sz="quarter" idx="12"/>
          </p:nvPr>
        </p:nvSpPr>
        <p:spPr bwMode="auto">
          <a:noFill/>
          <a:ln>
            <a:miter lim="800000"/>
            <a:headEnd/>
            <a:tailEnd/>
          </a:ln>
        </p:spPr>
        <p:txBody>
          <a:bodyPr/>
          <a:lstStyle/>
          <a:p>
            <a:fld id="{F70B8D6C-9C34-494C-91D9-352E73FFCB75}" type="slidenum">
              <a:rPr lang="it-IT" smtClean="0"/>
              <a:pPr/>
              <a:t>27</a:t>
            </a:fld>
            <a:endParaRPr lang="it-IT"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asellaDiTesto 2"/>
          <p:cNvSpPr txBox="1">
            <a:spLocks noChangeArrowheads="1"/>
          </p:cNvSpPr>
          <p:nvPr/>
        </p:nvSpPr>
        <p:spPr bwMode="auto">
          <a:xfrm>
            <a:off x="500063" y="1000125"/>
            <a:ext cx="8072437" cy="4524375"/>
          </a:xfrm>
          <a:prstGeom prst="rect">
            <a:avLst/>
          </a:prstGeom>
          <a:noFill/>
          <a:ln w="9525">
            <a:noFill/>
            <a:miter lim="800000"/>
            <a:headEnd/>
            <a:tailEnd/>
          </a:ln>
        </p:spPr>
        <p:txBody>
          <a:bodyPr>
            <a:spAutoFit/>
          </a:bodyPr>
          <a:lstStyle/>
          <a:p>
            <a:r>
              <a:rPr lang="it-IT" sz="1600" b="1">
                <a:solidFill>
                  <a:srgbClr val="00B050"/>
                </a:solidFill>
                <a:latin typeface="Comic Sans MS" pitchFamily="66" charset="0"/>
              </a:rPr>
              <a:t>Classificazione dei venti</a:t>
            </a:r>
          </a:p>
          <a:p>
            <a:endParaRPr lang="it-IT" sz="1600">
              <a:solidFill>
                <a:srgbClr val="FFC000"/>
              </a:solidFill>
              <a:latin typeface="Comic Sans MS" pitchFamily="66" charset="0"/>
            </a:endParaRPr>
          </a:p>
          <a:p>
            <a:r>
              <a:rPr lang="it-IT" sz="1600">
                <a:latin typeface="Comic Sans MS" pitchFamily="66" charset="0"/>
              </a:rPr>
              <a:t>In base al loro regime, cioè alla presenza o meno di variazioni nella direzione in cui spirano, i venti si classificano in:</a:t>
            </a:r>
          </a:p>
          <a:p>
            <a:endParaRPr lang="it-IT" sz="1600">
              <a:latin typeface="Comic Sans MS" pitchFamily="66" charset="0"/>
            </a:endParaRPr>
          </a:p>
          <a:p>
            <a:r>
              <a:rPr lang="it-IT" sz="1600">
                <a:solidFill>
                  <a:srgbClr val="FF0000"/>
                </a:solidFill>
                <a:latin typeface="Comic Sans MS" pitchFamily="66" charset="0"/>
              </a:rPr>
              <a:t>costanti</a:t>
            </a:r>
            <a:r>
              <a:rPr lang="it-IT" sz="1600">
                <a:latin typeface="Comic Sans MS" pitchFamily="66" charset="0"/>
              </a:rPr>
              <a:t>, quando spirano tutto l'anno sempre nella stessa direzione e nello stesso senso (per esempio, gli alisei);</a:t>
            </a:r>
          </a:p>
          <a:p>
            <a:endParaRPr lang="it-IT" sz="1600">
              <a:latin typeface="Comic Sans MS" pitchFamily="66" charset="0"/>
            </a:endParaRPr>
          </a:p>
          <a:p>
            <a:r>
              <a:rPr lang="it-IT" sz="1600">
                <a:solidFill>
                  <a:srgbClr val="FF0000"/>
                </a:solidFill>
                <a:latin typeface="Comic Sans MS" pitchFamily="66" charset="0"/>
              </a:rPr>
              <a:t>periodici</a:t>
            </a:r>
            <a:r>
              <a:rPr lang="it-IT" sz="1600">
                <a:latin typeface="Comic Sans MS" pitchFamily="66" charset="0"/>
              </a:rPr>
              <a:t>, se periodicamente invertono il senso in cui spirano; possono essere a periodo stagionale come i monsoni, o a periodo diurno come le brezze;</a:t>
            </a:r>
          </a:p>
          <a:p>
            <a:endParaRPr lang="it-IT" sz="1600">
              <a:latin typeface="Comic Sans MS" pitchFamily="66" charset="0"/>
            </a:endParaRPr>
          </a:p>
          <a:p>
            <a:r>
              <a:rPr lang="it-IT" sz="1600">
                <a:solidFill>
                  <a:srgbClr val="FF0000"/>
                </a:solidFill>
                <a:latin typeface="Comic Sans MS" pitchFamily="66" charset="0"/>
              </a:rPr>
              <a:t>variabili</a:t>
            </a:r>
            <a:r>
              <a:rPr lang="it-IT" sz="1600">
                <a:latin typeface="Comic Sans MS" pitchFamily="66" charset="0"/>
              </a:rPr>
              <a:t> o </a:t>
            </a:r>
            <a:r>
              <a:rPr lang="it-IT" sz="1600">
                <a:solidFill>
                  <a:srgbClr val="FF0000"/>
                </a:solidFill>
                <a:latin typeface="Comic Sans MS" pitchFamily="66" charset="0"/>
              </a:rPr>
              <a:t>locali</a:t>
            </a:r>
            <a:r>
              <a:rPr lang="it-IT" sz="1600">
                <a:latin typeface="Comic Sans MS" pitchFamily="66" charset="0"/>
              </a:rPr>
              <a:t>, se soffiano irregolarmente nelle zone temperate tutte le volte che si vengono a formare aree cicloniche o anticicloniche (scirocco, föhn, bora);</a:t>
            </a:r>
          </a:p>
          <a:p>
            <a:endParaRPr lang="it-IT" sz="1600">
              <a:latin typeface="Comic Sans MS" pitchFamily="66" charset="0"/>
            </a:endParaRPr>
          </a:p>
          <a:p>
            <a:r>
              <a:rPr lang="it-IT" sz="1600">
                <a:solidFill>
                  <a:srgbClr val="FF0000"/>
                </a:solidFill>
                <a:latin typeface="Comic Sans MS" pitchFamily="66" charset="0"/>
              </a:rPr>
              <a:t>irregolari</a:t>
            </a:r>
            <a:r>
              <a:rPr lang="it-IT" sz="1600">
                <a:latin typeface="Comic Sans MS" pitchFamily="66" charset="0"/>
              </a:rPr>
              <a:t> o </a:t>
            </a:r>
            <a:r>
              <a:rPr lang="it-IT" sz="1600">
                <a:solidFill>
                  <a:srgbClr val="FF0000"/>
                </a:solidFill>
                <a:latin typeface="Comic Sans MS" pitchFamily="66" charset="0"/>
              </a:rPr>
              <a:t>ciclonici</a:t>
            </a:r>
            <a:r>
              <a:rPr lang="it-IT" sz="1600">
                <a:latin typeface="Comic Sans MS" pitchFamily="66" charset="0"/>
              </a:rPr>
              <a:t>, se sono caratterizzati da movimento vorticoso che conferisce loro una violenza distruttiva; prendono nomi diversi a seconda delle località: </a:t>
            </a:r>
            <a:r>
              <a:rPr lang="it-IT" sz="1600" b="1">
                <a:latin typeface="Comic Sans MS" pitchFamily="66" charset="0"/>
              </a:rPr>
              <a:t>uragani</a:t>
            </a:r>
            <a:r>
              <a:rPr lang="it-IT" sz="1600">
                <a:latin typeface="Comic Sans MS" pitchFamily="66" charset="0"/>
              </a:rPr>
              <a:t> nelle Antille e sulle coste americane dell'Atlantico, </a:t>
            </a:r>
            <a:r>
              <a:rPr lang="it-IT" sz="1600" b="1">
                <a:latin typeface="Comic Sans MS" pitchFamily="66" charset="0"/>
              </a:rPr>
              <a:t>tifoni</a:t>
            </a:r>
            <a:r>
              <a:rPr lang="it-IT" sz="1600">
                <a:latin typeface="Comic Sans MS" pitchFamily="66" charset="0"/>
              </a:rPr>
              <a:t> nel Mar Giallo e nelle Filippine, </a:t>
            </a:r>
            <a:r>
              <a:rPr lang="it-IT" sz="1600" b="1">
                <a:latin typeface="Comic Sans MS" pitchFamily="66" charset="0"/>
              </a:rPr>
              <a:t>tornado</a:t>
            </a:r>
            <a:r>
              <a:rPr lang="it-IT" sz="1600">
                <a:latin typeface="Comic Sans MS" pitchFamily="66" charset="0"/>
              </a:rPr>
              <a:t> nelle grandi pianure degli USA e dell'Australia</a:t>
            </a:r>
          </a:p>
        </p:txBody>
      </p:sp>
      <p:sp>
        <p:nvSpPr>
          <p:cNvPr id="29699" name="Segnaposto numero diapositiva 3"/>
          <p:cNvSpPr>
            <a:spLocks noGrp="1"/>
          </p:cNvSpPr>
          <p:nvPr>
            <p:ph type="sldNum" sz="quarter" idx="12"/>
          </p:nvPr>
        </p:nvSpPr>
        <p:spPr bwMode="auto">
          <a:noFill/>
          <a:ln>
            <a:miter lim="800000"/>
            <a:headEnd/>
            <a:tailEnd/>
          </a:ln>
        </p:spPr>
        <p:txBody>
          <a:bodyPr/>
          <a:lstStyle/>
          <a:p>
            <a:fld id="{1368BBB5-21F6-4D2E-A48A-027CCF7B914D}" type="slidenum">
              <a:rPr lang="it-IT" smtClean="0"/>
              <a:pPr/>
              <a:t>28</a:t>
            </a:fld>
            <a:endParaRPr lang="it-IT"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571500" y="1000125"/>
            <a:ext cx="3071813" cy="830263"/>
          </a:xfrm>
          <a:prstGeom prst="rect">
            <a:avLst/>
          </a:prstGeom>
        </p:spPr>
        <p:txBody>
          <a:bodyPr>
            <a:spAutoFit/>
          </a:bodyPr>
          <a:lstStyle/>
          <a:p>
            <a:pPr algn="ctr" fontAlgn="auto">
              <a:spcBef>
                <a:spcPts val="0"/>
              </a:spcBef>
              <a:spcAft>
                <a:spcPts val="0"/>
              </a:spcAft>
              <a:defRPr/>
            </a:pPr>
            <a:r>
              <a:rPr lang="it-IT" sz="2800" b="1" dirty="0">
                <a:solidFill>
                  <a:srgbClr val="FF0000"/>
                </a:solidFill>
                <a:effectLst>
                  <a:outerShdw blurRad="38100" dist="38100" dir="2700000" algn="tl">
                    <a:srgbClr val="C0C0C0"/>
                  </a:outerShdw>
                </a:effectLst>
                <a:latin typeface="Comic Sans MS" pitchFamily="66" charset="0"/>
              </a:rPr>
              <a:t>GALACTUS</a:t>
            </a:r>
          </a:p>
          <a:p>
            <a:pPr algn="ctr" fontAlgn="auto">
              <a:spcBef>
                <a:spcPts val="0"/>
              </a:spcBef>
              <a:spcAft>
                <a:spcPts val="0"/>
              </a:spcAft>
              <a:defRPr/>
            </a:pPr>
            <a:r>
              <a:rPr lang="it-IT" sz="2000" b="1" dirty="0">
                <a:solidFill>
                  <a:srgbClr val="FF0000"/>
                </a:solidFill>
                <a:effectLst>
                  <a:outerShdw blurRad="38100" dist="38100" dir="2700000" algn="tl">
                    <a:srgbClr val="C0C0C0"/>
                  </a:outerShdw>
                </a:effectLst>
                <a:latin typeface="Comic Sans MS" pitchFamily="66" charset="0"/>
              </a:rPr>
              <a:t>(1966)</a:t>
            </a:r>
          </a:p>
        </p:txBody>
      </p:sp>
      <p:sp>
        <p:nvSpPr>
          <p:cNvPr id="7" name="Freccia in giù 6"/>
          <p:cNvSpPr/>
          <p:nvPr/>
        </p:nvSpPr>
        <p:spPr>
          <a:xfrm>
            <a:off x="2000250" y="2214563"/>
            <a:ext cx="214313"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pic>
        <p:nvPicPr>
          <p:cNvPr id="30724" name="Picture 2" descr="http://img2.wikia.nocookie.net/__cb20110315195809/marveldatabase/images/1/10/Galactus_(Earth-71166).jpg"/>
          <p:cNvPicPr>
            <a:picLocks noChangeAspect="1" noChangeArrowheads="1"/>
          </p:cNvPicPr>
          <p:nvPr/>
        </p:nvPicPr>
        <p:blipFill>
          <a:blip r:embed="rId2" cstate="print"/>
          <a:srcRect/>
          <a:stretch>
            <a:fillRect/>
          </a:stretch>
        </p:blipFill>
        <p:spPr bwMode="auto">
          <a:xfrm>
            <a:off x="642938" y="3143250"/>
            <a:ext cx="3000375" cy="2279650"/>
          </a:xfrm>
          <a:prstGeom prst="rect">
            <a:avLst/>
          </a:prstGeom>
          <a:noFill/>
          <a:ln w="9525">
            <a:noFill/>
            <a:miter lim="800000"/>
            <a:headEnd/>
            <a:tailEnd/>
          </a:ln>
        </p:spPr>
      </p:pic>
      <p:sp>
        <p:nvSpPr>
          <p:cNvPr id="30725" name="Rettangolo 8"/>
          <p:cNvSpPr>
            <a:spLocks noChangeArrowheads="1"/>
          </p:cNvSpPr>
          <p:nvPr/>
        </p:nvSpPr>
        <p:spPr bwMode="auto">
          <a:xfrm>
            <a:off x="4143375" y="1071563"/>
            <a:ext cx="4429125" cy="4032250"/>
          </a:xfrm>
          <a:prstGeom prst="rect">
            <a:avLst/>
          </a:prstGeom>
          <a:noFill/>
          <a:ln w="9525">
            <a:noFill/>
            <a:miter lim="800000"/>
            <a:headEnd/>
            <a:tailEnd/>
          </a:ln>
        </p:spPr>
        <p:txBody>
          <a:bodyPr>
            <a:spAutoFit/>
          </a:bodyPr>
          <a:lstStyle/>
          <a:p>
            <a:pPr eaLnBrk="0" hangingPunct="0"/>
            <a:r>
              <a:rPr lang="it-IT" sz="1600">
                <a:solidFill>
                  <a:srgbClr val="FF0000"/>
                </a:solidFill>
                <a:latin typeface="Comic Sans MS" pitchFamily="66" charset="0"/>
                <a:ea typeface="Times New Roman" pitchFamily="18" charset="0"/>
                <a:cs typeface="Arial" pitchFamily="34" charset="0"/>
              </a:rPr>
              <a:t>Galactus</a:t>
            </a:r>
            <a:r>
              <a:rPr lang="it-IT" sz="1600">
                <a:latin typeface="Comic Sans MS" pitchFamily="66" charset="0"/>
                <a:ea typeface="Times New Roman" pitchFamily="18" charset="0"/>
                <a:cs typeface="Arial" pitchFamily="34" charset="0"/>
              </a:rPr>
              <a:t> è un personaggio creato da Stan Lee e Jack Kirby nel 1966. È noto come il </a:t>
            </a:r>
            <a:r>
              <a:rPr lang="it-IT" sz="1600" i="1">
                <a:latin typeface="Comic Sans MS" pitchFamily="66" charset="0"/>
                <a:ea typeface="Times New Roman" pitchFamily="18" charset="0"/>
                <a:cs typeface="Arial" pitchFamily="34" charset="0"/>
              </a:rPr>
              <a:t>Divoratore di Mondi.</a:t>
            </a:r>
            <a:r>
              <a:rPr lang="it-IT" sz="1600">
                <a:latin typeface="Comic Sans MS" pitchFamily="66" charset="0"/>
                <a:ea typeface="Times New Roman" pitchFamily="18" charset="0"/>
                <a:cs typeface="Arial" pitchFamily="34" charset="0"/>
              </a:rPr>
              <a:t> </a:t>
            </a:r>
          </a:p>
          <a:p>
            <a:pPr eaLnBrk="0" hangingPunct="0"/>
            <a:r>
              <a:rPr lang="it-IT" sz="1600">
                <a:latin typeface="Comic Sans MS" pitchFamily="66" charset="0"/>
                <a:ea typeface="Times New Roman" pitchFamily="18" charset="0"/>
                <a:cs typeface="Arial" pitchFamily="34" charset="0"/>
              </a:rPr>
              <a:t>Ciò che rende la sua presenza un pericolo è il fatto che per nutrirsi deve mangiare continuamente mondi ricchi di vita.</a:t>
            </a:r>
          </a:p>
          <a:p>
            <a:pPr eaLnBrk="0" hangingPunct="0"/>
            <a:r>
              <a:rPr lang="it-IT" sz="1600">
                <a:latin typeface="Comic Sans MS" pitchFamily="66" charset="0"/>
                <a:ea typeface="Times New Roman" pitchFamily="18" charset="0"/>
                <a:cs typeface="Arial" pitchFamily="34" charset="0"/>
              </a:rPr>
              <a:t>Nonostante questo, Galactus non è un supercattivo. Non prova nessun piacere o rimorso nel nutrirsi di pianeti, semplicemente è il suo ruolo nell'ecosistema cosmico.</a:t>
            </a:r>
          </a:p>
          <a:p>
            <a:pPr eaLnBrk="0" hangingPunct="0"/>
            <a:r>
              <a:rPr lang="it-IT" sz="1600">
                <a:latin typeface="Comic Sans MS" pitchFamily="66" charset="0"/>
                <a:ea typeface="Times New Roman" pitchFamily="18" charset="0"/>
                <a:cs typeface="Arial" pitchFamily="34" charset="0"/>
              </a:rPr>
              <a:t>Inizialmente preferì mangiare pianeti disabitati, ma col passare dei secoli, all'aumentare della forza aumentava anche il suo fabbisogno energetico, costringendolo a distruggere i primi pianeti civilizzati.</a:t>
            </a:r>
          </a:p>
        </p:txBody>
      </p:sp>
      <p:sp>
        <p:nvSpPr>
          <p:cNvPr id="30726" name="Segnaposto numero diapositiva 8"/>
          <p:cNvSpPr>
            <a:spLocks noGrp="1"/>
          </p:cNvSpPr>
          <p:nvPr>
            <p:ph type="sldNum" sz="quarter" idx="12"/>
          </p:nvPr>
        </p:nvSpPr>
        <p:spPr bwMode="auto">
          <a:noFill/>
          <a:ln>
            <a:miter lim="800000"/>
            <a:headEnd/>
            <a:tailEnd/>
          </a:ln>
        </p:spPr>
        <p:txBody>
          <a:bodyPr/>
          <a:lstStyle/>
          <a:p>
            <a:fld id="{A2AEB7B0-940E-4661-9ACE-CEB321B659B8}" type="slidenum">
              <a:rPr lang="it-IT" smtClean="0"/>
              <a:pPr/>
              <a:t>29</a:t>
            </a:fld>
            <a:endParaRPr lang="it-IT"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asellaDiTesto 2"/>
          <p:cNvSpPr txBox="1">
            <a:spLocks noChangeArrowheads="1"/>
          </p:cNvSpPr>
          <p:nvPr/>
        </p:nvSpPr>
        <p:spPr bwMode="auto">
          <a:xfrm>
            <a:off x="428625" y="714375"/>
            <a:ext cx="8072438" cy="5878513"/>
          </a:xfrm>
          <a:prstGeom prst="rect">
            <a:avLst/>
          </a:prstGeom>
          <a:noFill/>
          <a:ln w="9525">
            <a:noFill/>
            <a:miter lim="800000"/>
            <a:headEnd/>
            <a:tailEnd/>
          </a:ln>
        </p:spPr>
        <p:txBody>
          <a:bodyPr>
            <a:spAutoFit/>
          </a:bodyPr>
          <a:lstStyle/>
          <a:p>
            <a:endParaRPr lang="it-IT">
              <a:latin typeface="Comic Sans MS" pitchFamily="66" charset="0"/>
            </a:endParaRPr>
          </a:p>
          <a:p>
            <a:r>
              <a:rPr lang="it-IT" sz="1600" b="1">
                <a:latin typeface="Comic Sans MS" pitchFamily="66" charset="0"/>
              </a:rPr>
              <a:t>PREMESSA</a:t>
            </a:r>
          </a:p>
          <a:p>
            <a:endParaRPr lang="it-IT" sz="1600">
              <a:latin typeface="Comic Sans MS" pitchFamily="66" charset="0"/>
            </a:endParaRPr>
          </a:p>
          <a:p>
            <a:r>
              <a:rPr lang="it-IT" sz="1600">
                <a:latin typeface="Comic Sans MS" pitchFamily="66" charset="0"/>
              </a:rPr>
              <a:t>Perché una tesina sui fumetti?</a:t>
            </a:r>
          </a:p>
          <a:p>
            <a:endParaRPr lang="it-IT" sz="1600">
              <a:latin typeface="Comic Sans MS" pitchFamily="66" charset="0"/>
            </a:endParaRPr>
          </a:p>
          <a:p>
            <a:r>
              <a:rPr lang="it-IT" sz="1600">
                <a:latin typeface="Comic Sans MS" pitchFamily="66" charset="0"/>
              </a:rPr>
              <a:t>Beh, perché sono un grande appassionato di fumetti e mi piace anche disegnare.</a:t>
            </a:r>
          </a:p>
          <a:p>
            <a:r>
              <a:rPr lang="it-IT" sz="1600">
                <a:latin typeface="Comic Sans MS" pitchFamily="66" charset="0"/>
              </a:rPr>
              <a:t>Li considero una forma d’espressione molto diretta, il messaggio arriva chiaro ed immediato, molto spesso bastano le sole immagini. </a:t>
            </a:r>
          </a:p>
          <a:p>
            <a:r>
              <a:rPr lang="it-IT" sz="1600">
                <a:latin typeface="Comic Sans MS" pitchFamily="66" charset="0"/>
              </a:rPr>
              <a:t>Recentemente mi hanno molto colpito i tragici fatti di Charlie Hebdo, quando il potere comunicativo delle vignette ha portato, come reazione, addirittura ad un atto terroristico.</a:t>
            </a:r>
          </a:p>
          <a:p>
            <a:r>
              <a:rPr lang="it-IT" sz="1600">
                <a:latin typeface="Comic Sans MS" pitchFamily="66" charset="0"/>
              </a:rPr>
              <a:t>Per me essere appassionato non significa solo leggerli, ma scoprire cosa sta dietro alla loro realizzazione, chi sono gli autori, i disegnatori e approfondire i temi di cui trattano.</a:t>
            </a:r>
          </a:p>
          <a:p>
            <a:r>
              <a:rPr lang="it-IT" sz="1600">
                <a:latin typeface="Comic Sans MS" pitchFamily="66" charset="0"/>
              </a:rPr>
              <a:t>Proprio questo curiosare “dietro le quinte” mi ha permesso di scoprire molti legami con gli argomenti trattati a scuola nelle varie materie.</a:t>
            </a:r>
          </a:p>
          <a:p>
            <a:endParaRPr lang="it-IT" sz="1600">
              <a:latin typeface="Comic Sans MS" pitchFamily="66" charset="0"/>
            </a:endParaRPr>
          </a:p>
          <a:p>
            <a:r>
              <a:rPr lang="it-IT" sz="1600">
                <a:latin typeface="Comic Sans MS" pitchFamily="66" charset="0"/>
              </a:rPr>
              <a:t>Da qui l’idea della tesina con i supereroi Marvel.</a:t>
            </a:r>
          </a:p>
          <a:p>
            <a:endParaRPr lang="it-IT" sz="1600">
              <a:latin typeface="Comic Sans MS" pitchFamily="66" charset="0"/>
            </a:endParaRPr>
          </a:p>
          <a:p>
            <a:r>
              <a:rPr lang="it-IT" sz="1600">
                <a:latin typeface="Comic Sans MS" pitchFamily="66" charset="0"/>
              </a:rPr>
              <a:t>                                                                   </a:t>
            </a:r>
          </a:p>
          <a:p>
            <a:endParaRPr lang="it-IT">
              <a:latin typeface="Comic Sans MS" pitchFamily="66" charset="0"/>
            </a:endParaRPr>
          </a:p>
          <a:p>
            <a:r>
              <a:rPr lang="it-IT">
                <a:latin typeface="Comic Sans MS" pitchFamily="66" charset="0"/>
              </a:rPr>
              <a:t>                                                                         </a:t>
            </a:r>
          </a:p>
          <a:p>
            <a:endParaRPr lang="it-IT">
              <a:latin typeface="Comic Sans MS" pitchFamily="66" charset="0"/>
            </a:endParaRPr>
          </a:p>
        </p:txBody>
      </p:sp>
      <p:sp>
        <p:nvSpPr>
          <p:cNvPr id="4099" name="Segnaposto numero diapositiva 3"/>
          <p:cNvSpPr>
            <a:spLocks noGrp="1"/>
          </p:cNvSpPr>
          <p:nvPr>
            <p:ph type="sldNum" sz="quarter" idx="12"/>
          </p:nvPr>
        </p:nvSpPr>
        <p:spPr bwMode="auto">
          <a:noFill/>
          <a:ln>
            <a:miter lim="800000"/>
            <a:headEnd/>
            <a:tailEnd/>
          </a:ln>
        </p:spPr>
        <p:txBody>
          <a:bodyPr/>
          <a:lstStyle/>
          <a:p>
            <a:fld id="{EB83D126-8A4E-4B94-BD06-55546A707020}" type="slidenum">
              <a:rPr lang="it-IT" smtClean="0"/>
              <a:pPr/>
              <a:t>3</a:t>
            </a:fld>
            <a:endParaRPr lang="it-IT"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asellaDiTesto 1"/>
          <p:cNvSpPr txBox="1">
            <a:spLocks noChangeArrowheads="1"/>
          </p:cNvSpPr>
          <p:nvPr/>
        </p:nvSpPr>
        <p:spPr bwMode="auto">
          <a:xfrm>
            <a:off x="428625" y="857250"/>
            <a:ext cx="8358188" cy="5805488"/>
          </a:xfrm>
          <a:prstGeom prst="rect">
            <a:avLst/>
          </a:prstGeom>
          <a:noFill/>
          <a:ln w="9525">
            <a:noFill/>
            <a:miter lim="800000"/>
            <a:headEnd/>
            <a:tailEnd/>
          </a:ln>
        </p:spPr>
        <p:txBody>
          <a:bodyPr>
            <a:spAutoFit/>
          </a:bodyPr>
          <a:lstStyle/>
          <a:p>
            <a:r>
              <a:rPr lang="it-IT" sz="1600" b="1">
                <a:solidFill>
                  <a:srgbClr val="00B0F0"/>
                </a:solidFill>
                <a:latin typeface="Comic Sans MS" pitchFamily="66" charset="0"/>
              </a:rPr>
              <a:t>Origine dell'universo</a:t>
            </a:r>
            <a:endParaRPr lang="it-IT" sz="1600">
              <a:solidFill>
                <a:srgbClr val="00B0F0"/>
              </a:solidFill>
              <a:latin typeface="Comic Sans MS" pitchFamily="66" charset="0"/>
            </a:endParaRPr>
          </a:p>
          <a:p>
            <a:r>
              <a:rPr lang="it-IT" sz="1600">
                <a:latin typeface="Comic Sans MS" pitchFamily="66" charset="0"/>
              </a:rPr>
              <a:t>Per ricostruire il passato dell'universo, è utile partire dalle conoscenze attuali, immaginando un percorso a ritroso nel tempo. </a:t>
            </a:r>
          </a:p>
          <a:p>
            <a:r>
              <a:rPr lang="it-IT" sz="1600">
                <a:latin typeface="Comic Sans MS" pitchFamily="66" charset="0"/>
              </a:rPr>
              <a:t>La </a:t>
            </a:r>
            <a:r>
              <a:rPr lang="it-IT" sz="1600" b="1">
                <a:latin typeface="Comic Sans MS" pitchFamily="66" charset="0"/>
              </a:rPr>
              <a:t>cosmologia</a:t>
            </a:r>
            <a:r>
              <a:rPr lang="it-IT" sz="1600">
                <a:latin typeface="Comic Sans MS" pitchFamily="66" charset="0"/>
              </a:rPr>
              <a:t> è la scienza che si occupa dello studio dell'origine e dell'evoluzione dell'universo e della possibile esistenza di molti universi.</a:t>
            </a:r>
          </a:p>
          <a:p>
            <a:endParaRPr lang="it-IT" sz="1600">
              <a:latin typeface="Comic Sans MS" pitchFamily="66" charset="0"/>
            </a:endParaRPr>
          </a:p>
          <a:p>
            <a:r>
              <a:rPr lang="it-IT" sz="1600">
                <a:latin typeface="Comic Sans MS" pitchFamily="66" charset="0"/>
              </a:rPr>
              <a:t>L’u</a:t>
            </a:r>
            <a:r>
              <a:rPr lang="it-IT" sz="1600" b="1">
                <a:latin typeface="Comic Sans MS" pitchFamily="66" charset="0"/>
              </a:rPr>
              <a:t>niverso</a:t>
            </a:r>
            <a:r>
              <a:rPr lang="it-IT" sz="1600">
                <a:latin typeface="Comic Sans MS" pitchFamily="66" charset="0"/>
              </a:rPr>
              <a:t> è comunemente definito come il complesso di tutto lo spazio con ciò che contiene, il che comprende tutta la materia e l‘energia, i pianeti, le stelle, le galassie e il contenuto dello spazio intergalattico.</a:t>
            </a:r>
          </a:p>
          <a:p>
            <a:r>
              <a:rPr lang="it-IT" sz="1600">
                <a:latin typeface="Comic Sans MS" pitchFamily="66" charset="0"/>
              </a:rPr>
              <a:t>La parte osservabile ha un diametro di circa 93 miliardi di anni luce.</a:t>
            </a:r>
          </a:p>
          <a:p>
            <a:endParaRPr lang="it-IT" sz="1600">
              <a:latin typeface="Comic Sans MS" pitchFamily="66" charset="0"/>
            </a:endParaRPr>
          </a:p>
          <a:p>
            <a:r>
              <a:rPr lang="it-IT" sz="1600">
                <a:latin typeface="Comic Sans MS" pitchFamily="66" charset="0"/>
              </a:rPr>
              <a:t>In origine si deve immaginare un universo piccolissimo, la cui energia e massa erano "condensate" in una piccolissima massa molto densa e molto calda, l’</a:t>
            </a:r>
            <a:r>
              <a:rPr lang="it-IT" sz="1600" b="1">
                <a:latin typeface="Comic Sans MS" pitchFamily="66" charset="0"/>
              </a:rPr>
              <a:t>atomo primordiale. </a:t>
            </a:r>
            <a:r>
              <a:rPr lang="it-IT" sz="1600">
                <a:latin typeface="Comic Sans MS" pitchFamily="66" charset="0"/>
              </a:rPr>
              <a:t>Circa 15 miliardi di anni fa ci fu </a:t>
            </a:r>
            <a:r>
              <a:rPr lang="it-IT" sz="1600" b="1">
                <a:latin typeface="Comic Sans MS" pitchFamily="66" charset="0"/>
              </a:rPr>
              <a:t>una grande esplosione </a:t>
            </a:r>
            <a:r>
              <a:rPr lang="it-IT" sz="1600">
                <a:latin typeface="Comic Sans MS" pitchFamily="66" charset="0"/>
              </a:rPr>
              <a:t>dell’atomo primordiale, </a:t>
            </a:r>
            <a:r>
              <a:rPr lang="it-IT" sz="1600" b="1">
                <a:latin typeface="Comic Sans MS" pitchFamily="66" charset="0"/>
              </a:rPr>
              <a:t>il Big Bang,</a:t>
            </a:r>
            <a:r>
              <a:rPr lang="it-IT" sz="1600">
                <a:latin typeface="Comic Sans MS" pitchFamily="66" charset="0"/>
              </a:rPr>
              <a:t> che diede inizio all'espansione dell'universo. </a:t>
            </a:r>
          </a:p>
          <a:p>
            <a:r>
              <a:rPr lang="it-IT" sz="1600">
                <a:latin typeface="Comic Sans MS" pitchFamily="66" charset="0"/>
              </a:rPr>
              <a:t>Le reazioni nucleari nei primissimi istanti dell'evoluzione hanno prodotto tutti gli elementi chimici, inclusi quelli radioattivi. </a:t>
            </a:r>
          </a:p>
          <a:p>
            <a:r>
              <a:rPr lang="it-IT" sz="1600">
                <a:latin typeface="Comic Sans MS" pitchFamily="66" charset="0"/>
              </a:rPr>
              <a:t>Nel 1965, studiando le radioonde di provenienza cosmica, si riuscì a captare una debole radiazione, la </a:t>
            </a:r>
            <a:r>
              <a:rPr lang="it-IT" sz="1600" b="1">
                <a:latin typeface="Comic Sans MS" pitchFamily="66" charset="0"/>
              </a:rPr>
              <a:t>radiazione cosmica di fondo o radiazione fossile</a:t>
            </a:r>
            <a:r>
              <a:rPr lang="it-IT" sz="1600">
                <a:latin typeface="Comic Sans MS" pitchFamily="66" charset="0"/>
              </a:rPr>
              <a:t>, proveniente con la stessa intensità da tutte le direzioni dello spazio, probabilmente l'eco del Big Bang.</a:t>
            </a:r>
          </a:p>
          <a:p>
            <a:endParaRPr lang="it-IT" b="1">
              <a:latin typeface="Comic Sans MS" pitchFamily="66" charset="0"/>
            </a:endParaRPr>
          </a:p>
          <a:p>
            <a:endParaRPr lang="it-IT" b="1">
              <a:latin typeface="Comic Sans MS" pitchFamily="66" charset="0"/>
            </a:endParaRPr>
          </a:p>
          <a:p>
            <a:r>
              <a:rPr lang="it-IT">
                <a:latin typeface="Comic Sans MS" pitchFamily="66" charset="0"/>
              </a:rPr>
              <a:t> </a:t>
            </a:r>
          </a:p>
        </p:txBody>
      </p:sp>
      <p:sp>
        <p:nvSpPr>
          <p:cNvPr id="31747" name="Segnaposto numero diapositiva 3"/>
          <p:cNvSpPr>
            <a:spLocks noGrp="1"/>
          </p:cNvSpPr>
          <p:nvPr>
            <p:ph type="sldNum" sz="quarter" idx="12"/>
          </p:nvPr>
        </p:nvSpPr>
        <p:spPr bwMode="auto">
          <a:noFill/>
          <a:ln>
            <a:miter lim="800000"/>
            <a:headEnd/>
            <a:tailEnd/>
          </a:ln>
        </p:spPr>
        <p:txBody>
          <a:bodyPr/>
          <a:lstStyle/>
          <a:p>
            <a:fld id="{0554B1BE-81C7-4B1F-8C98-6E5A5F04864C}" type="slidenum">
              <a:rPr lang="it-IT" smtClean="0"/>
              <a:pPr/>
              <a:t>30</a:t>
            </a:fld>
            <a:endParaRPr lang="it-IT"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asellaDiTesto 1"/>
          <p:cNvSpPr txBox="1">
            <a:spLocks noChangeArrowheads="1"/>
          </p:cNvSpPr>
          <p:nvPr/>
        </p:nvSpPr>
        <p:spPr bwMode="auto">
          <a:xfrm>
            <a:off x="468313" y="642938"/>
            <a:ext cx="7559675" cy="2586037"/>
          </a:xfrm>
          <a:prstGeom prst="rect">
            <a:avLst/>
          </a:prstGeom>
          <a:noFill/>
          <a:ln w="9525">
            <a:noFill/>
            <a:miter lim="800000"/>
            <a:headEnd/>
            <a:tailEnd/>
          </a:ln>
        </p:spPr>
        <p:txBody>
          <a:bodyPr>
            <a:spAutoFit/>
          </a:bodyPr>
          <a:lstStyle/>
          <a:p>
            <a:r>
              <a:rPr lang="it-IT" sz="1600" b="1">
                <a:solidFill>
                  <a:srgbClr val="00B0F0"/>
                </a:solidFill>
                <a:latin typeface="Comic Sans MS" pitchFamily="66" charset="0"/>
              </a:rPr>
              <a:t>Evoluzione dell'universo</a:t>
            </a:r>
          </a:p>
          <a:p>
            <a:endParaRPr lang="it-IT" sz="1600">
              <a:solidFill>
                <a:srgbClr val="00B0F0"/>
              </a:solidFill>
              <a:latin typeface="Comic Sans MS" pitchFamily="66" charset="0"/>
            </a:endParaRPr>
          </a:p>
          <a:p>
            <a:r>
              <a:rPr lang="it-IT" sz="1600">
                <a:latin typeface="Comic Sans MS" pitchFamily="66" charset="0"/>
              </a:rPr>
              <a:t>A causa della "spinta" iniziale ricevuta dal Big Bang, l'universo è in espansione. Tuttavia, è soggetto anche alla forza di gravità, che ne causa la decelerazione, il cui valore dipende sia dalla quantità di materia presente nell'universo, sia dall'impulso ricevuto dalla grande esplosione iniziale. </a:t>
            </a:r>
          </a:p>
          <a:p>
            <a:r>
              <a:rPr lang="it-IT" sz="1600">
                <a:latin typeface="Comic Sans MS" pitchFamily="66" charset="0"/>
              </a:rPr>
              <a:t>Non essendo attualmente nota l'entità di questi due fattori, gli astronomi ipotizzano per l'evoluzione futura dell'universo diverse teorie.</a:t>
            </a:r>
          </a:p>
          <a:p>
            <a:endParaRPr lang="it-IT">
              <a:latin typeface="Comic Sans MS" pitchFamily="66" charset="0"/>
            </a:endParaRPr>
          </a:p>
          <a:p>
            <a:endParaRPr lang="it-IT" sz="1600">
              <a:latin typeface="Comic Sans MS" pitchFamily="66" charset="0"/>
            </a:endParaRPr>
          </a:p>
        </p:txBody>
      </p:sp>
      <p:sp>
        <p:nvSpPr>
          <p:cNvPr id="32771" name="CasellaDiTesto 2"/>
          <p:cNvSpPr txBox="1">
            <a:spLocks noChangeArrowheads="1"/>
          </p:cNvSpPr>
          <p:nvPr/>
        </p:nvSpPr>
        <p:spPr bwMode="auto">
          <a:xfrm>
            <a:off x="500063" y="2857500"/>
            <a:ext cx="7929562" cy="3324225"/>
          </a:xfrm>
          <a:prstGeom prst="rect">
            <a:avLst/>
          </a:prstGeom>
          <a:noFill/>
          <a:ln w="9525">
            <a:noFill/>
            <a:miter lim="800000"/>
            <a:headEnd/>
            <a:tailEnd/>
          </a:ln>
        </p:spPr>
        <p:txBody>
          <a:bodyPr>
            <a:spAutoFit/>
          </a:bodyPr>
          <a:lstStyle/>
          <a:p>
            <a:r>
              <a:rPr lang="it-IT" sz="1600">
                <a:latin typeface="Comic Sans MS" pitchFamily="66" charset="0"/>
              </a:rPr>
              <a:t>Il destino dell'universo è determinato dalla densità dell'universo, più precisamente dal valore del </a:t>
            </a:r>
            <a:r>
              <a:rPr lang="it-IT" sz="1600" b="1">
                <a:latin typeface="Comic Sans MS" pitchFamily="66" charset="0"/>
              </a:rPr>
              <a:t>parametro di densità Omega (</a:t>
            </a:r>
            <a:r>
              <a:rPr lang="el-GR" sz="1600" b="1">
                <a:latin typeface="Calibri" pitchFamily="34" charset="0"/>
              </a:rPr>
              <a:t>Ω</a:t>
            </a:r>
            <a:r>
              <a:rPr lang="it-IT" sz="1600" b="1">
                <a:latin typeface="Comic Sans MS" pitchFamily="66" charset="0"/>
              </a:rPr>
              <a:t>)</a:t>
            </a:r>
            <a:r>
              <a:rPr lang="it-IT" sz="1600">
                <a:latin typeface="Comic Sans MS" pitchFamily="66" charset="0"/>
              </a:rPr>
              <a:t>,</a:t>
            </a:r>
            <a:r>
              <a:rPr lang="it-IT" sz="1600" b="1">
                <a:latin typeface="Comic Sans MS" pitchFamily="66" charset="0"/>
              </a:rPr>
              <a:t> </a:t>
            </a:r>
            <a:r>
              <a:rPr lang="it-IT" sz="1600">
                <a:latin typeface="Comic Sans MS" pitchFamily="66" charset="0"/>
              </a:rPr>
              <a:t>parametro che consiste nel rapporto tra la densità media dell'universo e la densità critica. </a:t>
            </a:r>
          </a:p>
          <a:p>
            <a:endParaRPr lang="it-IT" sz="1600">
              <a:latin typeface="Comic Sans MS" pitchFamily="66" charset="0"/>
            </a:endParaRPr>
          </a:p>
          <a:p>
            <a:endParaRPr lang="it-IT" sz="1600">
              <a:latin typeface="Comic Sans MS" pitchFamily="66" charset="0"/>
            </a:endParaRPr>
          </a:p>
          <a:p>
            <a:endParaRPr lang="it-IT" sz="1600">
              <a:latin typeface="Comic Sans MS" pitchFamily="66" charset="0"/>
            </a:endParaRPr>
          </a:p>
          <a:p>
            <a:endParaRPr lang="it-IT" sz="1600">
              <a:latin typeface="Comic Sans MS" pitchFamily="66" charset="0"/>
            </a:endParaRPr>
          </a:p>
          <a:p>
            <a:endParaRPr lang="it-IT" sz="1600">
              <a:latin typeface="Comic Sans MS" pitchFamily="66" charset="0"/>
            </a:endParaRPr>
          </a:p>
          <a:p>
            <a:r>
              <a:rPr lang="it-IT" sz="1600">
                <a:latin typeface="Comic Sans MS" pitchFamily="66" charset="0"/>
              </a:rPr>
              <a:t>La </a:t>
            </a:r>
            <a:r>
              <a:rPr lang="it-IT" sz="1600" b="1">
                <a:latin typeface="Comic Sans MS" pitchFamily="66" charset="0"/>
              </a:rPr>
              <a:t>densità critica dell’universo </a:t>
            </a:r>
            <a:r>
              <a:rPr lang="it-IT" sz="1600">
                <a:latin typeface="Comic Sans MS" pitchFamily="66" charset="0"/>
              </a:rPr>
              <a:t>esprime la densità che discrimina l'universo chiuso da quello aperto, vale a dire tra quello dominato dalla gravità (densità maggiore di quella critica) da quello dominato dall'espansione (densità minore di quella critica).</a:t>
            </a:r>
          </a:p>
          <a:p>
            <a:r>
              <a:rPr lang="it-IT"/>
              <a:t> </a:t>
            </a:r>
          </a:p>
        </p:txBody>
      </p:sp>
      <p:pic>
        <p:nvPicPr>
          <p:cNvPr id="32772" name="Picture 6" descr="wpe3.jpg (1094 byte)"/>
          <p:cNvPicPr>
            <a:picLocks noChangeAspect="1" noChangeArrowheads="1"/>
          </p:cNvPicPr>
          <p:nvPr/>
        </p:nvPicPr>
        <p:blipFill>
          <a:blip r:embed="rId2" cstate="print"/>
          <a:srcRect/>
          <a:stretch>
            <a:fillRect/>
          </a:stretch>
        </p:blipFill>
        <p:spPr bwMode="auto">
          <a:xfrm>
            <a:off x="3786188" y="3786188"/>
            <a:ext cx="928687" cy="803275"/>
          </a:xfrm>
          <a:prstGeom prst="rect">
            <a:avLst/>
          </a:prstGeom>
          <a:noFill/>
          <a:ln w="9525">
            <a:noFill/>
            <a:miter lim="800000"/>
            <a:headEnd/>
            <a:tailEnd/>
          </a:ln>
        </p:spPr>
      </p:pic>
      <p:sp>
        <p:nvSpPr>
          <p:cNvPr id="32773" name="Segnaposto numero diapositiva 5"/>
          <p:cNvSpPr>
            <a:spLocks noGrp="1"/>
          </p:cNvSpPr>
          <p:nvPr>
            <p:ph type="sldNum" sz="quarter" idx="12"/>
          </p:nvPr>
        </p:nvSpPr>
        <p:spPr bwMode="auto">
          <a:noFill/>
          <a:ln>
            <a:miter lim="800000"/>
            <a:headEnd/>
            <a:tailEnd/>
          </a:ln>
        </p:spPr>
        <p:txBody>
          <a:bodyPr/>
          <a:lstStyle/>
          <a:p>
            <a:fld id="{D9213B56-8F9B-4E2E-B572-63EF9B8B6B98}" type="slidenum">
              <a:rPr lang="it-IT" smtClean="0"/>
              <a:pPr/>
              <a:t>31</a:t>
            </a:fld>
            <a:endParaRPr lang="it-IT"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asellaDiTesto 2"/>
          <p:cNvSpPr txBox="1">
            <a:spLocks noChangeArrowheads="1"/>
          </p:cNvSpPr>
          <p:nvPr/>
        </p:nvSpPr>
        <p:spPr bwMode="auto">
          <a:xfrm>
            <a:off x="468313" y="333375"/>
            <a:ext cx="8215312" cy="5959475"/>
          </a:xfrm>
          <a:prstGeom prst="rect">
            <a:avLst/>
          </a:prstGeom>
          <a:noFill/>
          <a:ln w="9525">
            <a:noFill/>
            <a:miter lim="800000"/>
            <a:headEnd/>
            <a:tailEnd/>
          </a:ln>
        </p:spPr>
        <p:txBody>
          <a:bodyPr>
            <a:spAutoFit/>
          </a:bodyPr>
          <a:lstStyle/>
          <a:p>
            <a:r>
              <a:rPr lang="it-IT" sz="1600" b="1">
                <a:solidFill>
                  <a:srgbClr val="00B0F0"/>
                </a:solidFill>
                <a:latin typeface="Comic Sans MS" pitchFamily="66" charset="0"/>
              </a:rPr>
              <a:t>Universo chiuso</a:t>
            </a:r>
          </a:p>
          <a:p>
            <a:r>
              <a:rPr lang="it-IT" sz="1600">
                <a:latin typeface="Comic Sans MS" pitchFamily="66" charset="0"/>
              </a:rPr>
              <a:t>Se </a:t>
            </a:r>
            <a:r>
              <a:rPr lang="it-IT" sz="1600" b="1">
                <a:latin typeface="Comic Sans MS" pitchFamily="66" charset="0"/>
              </a:rPr>
              <a:t>Ω&gt;1</a:t>
            </a:r>
            <a:r>
              <a:rPr lang="it-IT" sz="1600">
                <a:latin typeface="Comic Sans MS" pitchFamily="66" charset="0"/>
              </a:rPr>
              <a:t>, la geometria dello spazio è chiusa come la superficie di una sfera. </a:t>
            </a:r>
          </a:p>
          <a:p>
            <a:r>
              <a:rPr lang="it-IT" sz="1600">
                <a:latin typeface="Comic Sans MS" pitchFamily="66" charset="0"/>
              </a:rPr>
              <a:t>La geometria di questo universo è, su larga scala, ellittica.</a:t>
            </a:r>
          </a:p>
          <a:p>
            <a:r>
              <a:rPr lang="it-IT" sz="1600">
                <a:latin typeface="Comic Sans MS" pitchFamily="66" charset="0"/>
              </a:rPr>
              <a:t>In un universo chiuso, quando manca l'effetto repulsivo dell‘energia oscura, la gravità fermerebbe l'espansione dell'universo, che inizierebbe quindi a collassare in un'unica singolarità, </a:t>
            </a:r>
            <a:r>
              <a:rPr lang="it-IT" sz="1600" b="1">
                <a:latin typeface="Comic Sans MS" pitchFamily="66" charset="0"/>
              </a:rPr>
              <a:t>Big Crunch,</a:t>
            </a:r>
            <a:r>
              <a:rPr lang="it-IT" sz="1600">
                <a:latin typeface="Comic Sans MS" pitchFamily="66" charset="0"/>
              </a:rPr>
              <a:t> analoga al Big Bang. </a:t>
            </a:r>
          </a:p>
          <a:p>
            <a:r>
              <a:rPr lang="it-IT" sz="1600">
                <a:latin typeface="Comic Sans MS" pitchFamily="66" charset="0"/>
              </a:rPr>
              <a:t>Ad ogni modo, se l'universo contiene una grande</a:t>
            </a:r>
            <a:br>
              <a:rPr lang="it-IT" sz="1600">
                <a:latin typeface="Comic Sans MS" pitchFamily="66" charset="0"/>
              </a:rPr>
            </a:br>
            <a:r>
              <a:rPr lang="it-IT" sz="1600">
                <a:latin typeface="Comic Sans MS" pitchFamily="66" charset="0"/>
              </a:rPr>
              <a:t>quantità di energia oscura (come suggerito da</a:t>
            </a:r>
            <a:br>
              <a:rPr lang="it-IT" sz="1600">
                <a:latin typeface="Comic Sans MS" pitchFamily="66" charset="0"/>
              </a:rPr>
            </a:br>
            <a:r>
              <a:rPr lang="it-IT" sz="1600">
                <a:latin typeface="Comic Sans MS" pitchFamily="66" charset="0"/>
              </a:rPr>
              <a:t> recenti scoperte), l'espansione può continuare</a:t>
            </a:r>
            <a:br>
              <a:rPr lang="it-IT" sz="1600">
                <a:latin typeface="Comic Sans MS" pitchFamily="66" charset="0"/>
              </a:rPr>
            </a:br>
            <a:r>
              <a:rPr lang="it-IT" sz="1600">
                <a:latin typeface="Comic Sans MS" pitchFamily="66" charset="0"/>
              </a:rPr>
              <a:t>indefinitamente anche se Ω&gt;1. </a:t>
            </a:r>
          </a:p>
          <a:p>
            <a:endParaRPr lang="it-IT" sz="1600">
              <a:latin typeface="Comic Sans MS" pitchFamily="66" charset="0"/>
            </a:endParaRPr>
          </a:p>
          <a:p>
            <a:endParaRPr lang="it-IT" sz="1600">
              <a:latin typeface="Comic Sans MS" pitchFamily="66" charset="0"/>
            </a:endParaRPr>
          </a:p>
          <a:p>
            <a:r>
              <a:rPr lang="it-IT" sz="1600" b="1">
                <a:solidFill>
                  <a:srgbClr val="00B0F0"/>
                </a:solidFill>
                <a:latin typeface="Comic Sans MS" pitchFamily="66" charset="0"/>
              </a:rPr>
              <a:t>Universo aperto</a:t>
            </a:r>
          </a:p>
          <a:p>
            <a:r>
              <a:rPr lang="it-IT" sz="1600">
                <a:latin typeface="Comic Sans MS" pitchFamily="66" charset="0"/>
              </a:rPr>
              <a:t>Se </a:t>
            </a:r>
            <a:r>
              <a:rPr lang="it-IT" sz="1600" b="1">
                <a:latin typeface="Comic Sans MS" pitchFamily="66" charset="0"/>
              </a:rPr>
              <a:t>Ω&lt;1</a:t>
            </a:r>
            <a:r>
              <a:rPr lang="it-IT" sz="1600">
                <a:latin typeface="Comic Sans MS" pitchFamily="66" charset="0"/>
              </a:rPr>
              <a:t>, la geometria dello spazio è aperta,</a:t>
            </a:r>
            <a:br>
              <a:rPr lang="it-IT" sz="1600">
                <a:latin typeface="Comic Sans MS" pitchFamily="66" charset="0"/>
              </a:rPr>
            </a:br>
            <a:r>
              <a:rPr lang="it-IT" sz="1600">
                <a:latin typeface="Comic Sans MS" pitchFamily="66" charset="0"/>
              </a:rPr>
              <a:t>curva negativamente come la superficie di una sella. </a:t>
            </a:r>
          </a:p>
          <a:p>
            <a:r>
              <a:rPr lang="it-IT" sz="1600">
                <a:latin typeface="Comic Sans MS" pitchFamily="66" charset="0"/>
              </a:rPr>
              <a:t>La geometria dell'universo è iperbolica.</a:t>
            </a:r>
          </a:p>
          <a:p>
            <a:r>
              <a:rPr lang="it-IT" sz="1600">
                <a:latin typeface="Comic Sans MS" pitchFamily="66" charset="0"/>
              </a:rPr>
              <a:t>Anche senza energia oscura, un universo curvo nega-</a:t>
            </a:r>
            <a:br>
              <a:rPr lang="it-IT" sz="1600">
                <a:latin typeface="Comic Sans MS" pitchFamily="66" charset="0"/>
              </a:rPr>
            </a:br>
            <a:r>
              <a:rPr lang="it-IT" sz="1600">
                <a:latin typeface="Comic Sans MS" pitchFamily="66" charset="0"/>
              </a:rPr>
              <a:t>tivamente si espande indefinitamente, rallentando</a:t>
            </a:r>
            <a:br>
              <a:rPr lang="it-IT" sz="1600">
                <a:latin typeface="Comic Sans MS" pitchFamily="66" charset="0"/>
              </a:rPr>
            </a:br>
            <a:r>
              <a:rPr lang="it-IT" sz="1600">
                <a:latin typeface="Comic Sans MS" pitchFamily="66" charset="0"/>
              </a:rPr>
              <a:t>di poco il suo moto a causa della forza di gravità. </a:t>
            </a:r>
          </a:p>
          <a:p>
            <a:r>
              <a:rPr lang="it-IT" sz="1600">
                <a:latin typeface="Comic Sans MS" pitchFamily="66" charset="0"/>
              </a:rPr>
              <a:t>Con l'energia oscura l'espansione non solo è continua, ma è pure in accelerazione. </a:t>
            </a:r>
          </a:p>
          <a:p>
            <a:r>
              <a:rPr lang="it-IT" sz="1600">
                <a:latin typeface="Comic Sans MS" pitchFamily="66" charset="0"/>
              </a:rPr>
              <a:t>Le possibilità circa il destino ultimo di un universo aperto sono o il </a:t>
            </a:r>
            <a:r>
              <a:rPr lang="it-IT" sz="1600" b="1">
                <a:latin typeface="Comic Sans MS" pitchFamily="66" charset="0"/>
              </a:rPr>
              <a:t>Big Freeze, </a:t>
            </a:r>
            <a:r>
              <a:rPr lang="it-IT" sz="1600">
                <a:latin typeface="Comic Sans MS" pitchFamily="66" charset="0"/>
              </a:rPr>
              <a:t>quindi una morte termica, o il </a:t>
            </a:r>
            <a:r>
              <a:rPr lang="it-IT" sz="1600" b="1">
                <a:latin typeface="Comic Sans MS" pitchFamily="66" charset="0"/>
              </a:rPr>
              <a:t>Big Rip</a:t>
            </a:r>
            <a:r>
              <a:rPr lang="it-IT" sz="1600">
                <a:latin typeface="Comic Sans MS" pitchFamily="66" charset="0"/>
              </a:rPr>
              <a:t>, in cui l'accelerazione provocata dall'energia oscura diventa così forte che supera gli effetti delle forze gravitazionale, elettromagnetica e nucleare debole.</a:t>
            </a:r>
          </a:p>
        </p:txBody>
      </p:sp>
      <p:sp>
        <p:nvSpPr>
          <p:cNvPr id="33795" name="Segnaposto numero diapositiva 3"/>
          <p:cNvSpPr>
            <a:spLocks noGrp="1"/>
          </p:cNvSpPr>
          <p:nvPr>
            <p:ph type="sldNum" sz="quarter" idx="12"/>
          </p:nvPr>
        </p:nvSpPr>
        <p:spPr bwMode="auto">
          <a:noFill/>
          <a:ln>
            <a:miter lim="800000"/>
            <a:headEnd/>
            <a:tailEnd/>
          </a:ln>
        </p:spPr>
        <p:txBody>
          <a:bodyPr/>
          <a:lstStyle/>
          <a:p>
            <a:fld id="{F53B7961-D5DB-406F-B0B6-1C315EA633D5}" type="slidenum">
              <a:rPr lang="it-IT" smtClean="0"/>
              <a:pPr/>
              <a:t>32</a:t>
            </a:fld>
            <a:endParaRPr lang="it-IT" smtClean="0"/>
          </a:p>
        </p:txBody>
      </p:sp>
      <p:pic>
        <p:nvPicPr>
          <p:cNvPr id="33796" name="Picture 5" descr="image026"/>
          <p:cNvPicPr>
            <a:picLocks noChangeAspect="1" noChangeArrowheads="1"/>
          </p:cNvPicPr>
          <p:nvPr/>
        </p:nvPicPr>
        <p:blipFill>
          <a:blip r:embed="rId2" cstate="print"/>
          <a:srcRect/>
          <a:stretch>
            <a:fillRect/>
          </a:stretch>
        </p:blipFill>
        <p:spPr bwMode="auto">
          <a:xfrm>
            <a:off x="5508625" y="1844675"/>
            <a:ext cx="2981325" cy="2981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asellaDiTesto 1"/>
          <p:cNvSpPr txBox="1">
            <a:spLocks noChangeArrowheads="1"/>
          </p:cNvSpPr>
          <p:nvPr/>
        </p:nvSpPr>
        <p:spPr bwMode="auto">
          <a:xfrm>
            <a:off x="500063" y="714375"/>
            <a:ext cx="8072437" cy="3330575"/>
          </a:xfrm>
          <a:prstGeom prst="rect">
            <a:avLst/>
          </a:prstGeom>
          <a:noFill/>
          <a:ln w="9525">
            <a:noFill/>
            <a:miter lim="800000"/>
            <a:headEnd/>
            <a:tailEnd/>
          </a:ln>
        </p:spPr>
        <p:txBody>
          <a:bodyPr>
            <a:spAutoFit/>
          </a:bodyPr>
          <a:lstStyle/>
          <a:p>
            <a:r>
              <a:rPr lang="it-IT" sz="1600" b="1">
                <a:solidFill>
                  <a:srgbClr val="00B0F0"/>
                </a:solidFill>
                <a:latin typeface="Comic Sans MS" pitchFamily="66" charset="0"/>
              </a:rPr>
              <a:t>Universo piatto</a:t>
            </a:r>
          </a:p>
          <a:p>
            <a:r>
              <a:rPr lang="it-IT" sz="1600">
                <a:latin typeface="Comic Sans MS" pitchFamily="66" charset="0"/>
              </a:rPr>
              <a:t>Se la densità media dell'universo è esattamente uguale alla densità critica, ovvero </a:t>
            </a:r>
            <a:r>
              <a:rPr lang="it-IT" sz="1600" b="1">
                <a:latin typeface="Comic Sans MS" pitchFamily="66" charset="0"/>
              </a:rPr>
              <a:t>Ω=1</a:t>
            </a:r>
            <a:r>
              <a:rPr lang="it-IT" sz="1600">
                <a:latin typeface="Comic Sans MS" pitchFamily="66" charset="0"/>
              </a:rPr>
              <a:t>, allora la geometria dell'universo è piatta.</a:t>
            </a:r>
          </a:p>
          <a:p>
            <a:r>
              <a:rPr lang="it-IT" sz="1600">
                <a:latin typeface="Comic Sans MS" pitchFamily="66" charset="0"/>
              </a:rPr>
              <a:t>Senza energia oscura, un universo piatto si espande per sempre a un ritmo decrescente, raggiungendo asintoticamente lo zero. </a:t>
            </a:r>
          </a:p>
          <a:p>
            <a:r>
              <a:rPr lang="it-IT" sz="1600">
                <a:latin typeface="Comic Sans MS" pitchFamily="66" charset="0"/>
              </a:rPr>
              <a:t>In presenza di energia oscura invece, l'espansione rallenta inizialmente, ma aumenta in seguito. </a:t>
            </a:r>
          </a:p>
          <a:p>
            <a:r>
              <a:rPr lang="it-IT" sz="1600">
                <a:latin typeface="Comic Sans MS" pitchFamily="66" charset="0"/>
              </a:rPr>
              <a:t>Il destino ultimo di un universo piatto è simile a quello di un universo aperto, la morte termica, cioè un </a:t>
            </a:r>
            <a:r>
              <a:rPr lang="it-IT" sz="1600" b="1">
                <a:latin typeface="Comic Sans MS" pitchFamily="66" charset="0"/>
              </a:rPr>
              <a:t>Big Freeze </a:t>
            </a:r>
            <a:r>
              <a:rPr lang="it-IT" sz="1600">
                <a:latin typeface="Comic Sans MS" pitchFamily="66" charset="0"/>
              </a:rPr>
              <a:t>o il </a:t>
            </a:r>
            <a:r>
              <a:rPr lang="it-IT" sz="1600" b="1">
                <a:latin typeface="Comic Sans MS" pitchFamily="66" charset="0"/>
              </a:rPr>
              <a:t>Big Rip</a:t>
            </a:r>
            <a:r>
              <a:rPr lang="it-IT" sz="1600">
                <a:latin typeface="Comic Sans MS" pitchFamily="66" charset="0"/>
              </a:rPr>
              <a:t>. </a:t>
            </a:r>
          </a:p>
          <a:p>
            <a:endParaRPr lang="it-IT" sz="1600">
              <a:latin typeface="Comic Sans MS" pitchFamily="66" charset="0"/>
            </a:endParaRPr>
          </a:p>
          <a:p>
            <a:endParaRPr lang="it-IT" sz="1600">
              <a:latin typeface="Comic Sans MS" pitchFamily="66" charset="0"/>
            </a:endParaRPr>
          </a:p>
          <a:p>
            <a:endParaRPr lang="it-IT" sz="1600">
              <a:latin typeface="Comic Sans MS" pitchFamily="66" charset="0"/>
            </a:endParaRPr>
          </a:p>
          <a:p>
            <a:endParaRPr lang="it-IT" sz="1000">
              <a:latin typeface="Comic Sans MS" pitchFamily="66" charset="0"/>
            </a:endParaRPr>
          </a:p>
          <a:p>
            <a:endParaRPr lang="it-IT" sz="1000">
              <a:latin typeface="Comic Sans MS" pitchFamily="66" charset="0"/>
            </a:endParaRPr>
          </a:p>
        </p:txBody>
      </p:sp>
      <p:pic>
        <p:nvPicPr>
          <p:cNvPr id="34819" name="Picture 5"/>
          <p:cNvPicPr>
            <a:picLocks noChangeAspect="1" noChangeArrowheads="1"/>
          </p:cNvPicPr>
          <p:nvPr/>
        </p:nvPicPr>
        <p:blipFill>
          <a:blip r:embed="rId2" cstate="print"/>
          <a:srcRect/>
          <a:stretch>
            <a:fillRect/>
          </a:stretch>
        </p:blipFill>
        <p:spPr bwMode="auto">
          <a:xfrm>
            <a:off x="2428875" y="3214688"/>
            <a:ext cx="3797300" cy="3286125"/>
          </a:xfrm>
          <a:prstGeom prst="rect">
            <a:avLst/>
          </a:prstGeom>
          <a:noFill/>
          <a:ln w="9525">
            <a:noFill/>
            <a:miter lim="800000"/>
            <a:headEnd/>
            <a:tailEnd/>
          </a:ln>
        </p:spPr>
      </p:pic>
      <p:sp>
        <p:nvSpPr>
          <p:cNvPr id="34820" name="Segnaposto numero diapositiva 5"/>
          <p:cNvSpPr>
            <a:spLocks noGrp="1"/>
          </p:cNvSpPr>
          <p:nvPr>
            <p:ph type="sldNum" sz="quarter" idx="12"/>
          </p:nvPr>
        </p:nvSpPr>
        <p:spPr bwMode="auto">
          <a:noFill/>
          <a:ln>
            <a:miter lim="800000"/>
            <a:headEnd/>
            <a:tailEnd/>
          </a:ln>
        </p:spPr>
        <p:txBody>
          <a:bodyPr/>
          <a:lstStyle/>
          <a:p>
            <a:fld id="{751D38F8-307E-40F9-A465-63FE5B2D898E}" type="slidenum">
              <a:rPr lang="it-IT" smtClean="0"/>
              <a:pPr/>
              <a:t>33</a:t>
            </a:fld>
            <a:endParaRPr lang="it-IT"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asellaDiTesto 1"/>
          <p:cNvSpPr txBox="1">
            <a:spLocks noChangeArrowheads="1"/>
          </p:cNvSpPr>
          <p:nvPr/>
        </p:nvSpPr>
        <p:spPr bwMode="auto">
          <a:xfrm>
            <a:off x="357188" y="785813"/>
            <a:ext cx="8358187" cy="4770437"/>
          </a:xfrm>
          <a:prstGeom prst="rect">
            <a:avLst/>
          </a:prstGeom>
          <a:noFill/>
          <a:ln w="9525">
            <a:noFill/>
            <a:miter lim="800000"/>
            <a:headEnd/>
            <a:tailEnd/>
          </a:ln>
        </p:spPr>
        <p:txBody>
          <a:bodyPr>
            <a:spAutoFit/>
          </a:bodyPr>
          <a:lstStyle/>
          <a:p>
            <a:pPr eaLnBrk="0" hangingPunct="0"/>
            <a:r>
              <a:rPr lang="it-IT" sz="1600" b="1">
                <a:solidFill>
                  <a:srgbClr val="00B0F0"/>
                </a:solidFill>
                <a:latin typeface="Comic Sans MS" pitchFamily="66" charset="0"/>
              </a:rPr>
              <a:t>Big Bang</a:t>
            </a:r>
            <a:r>
              <a:rPr lang="it-IT" sz="1600">
                <a:latin typeface="Comic Sans MS" pitchFamily="66" charset="0"/>
              </a:rPr>
              <a:t> </a:t>
            </a:r>
          </a:p>
          <a:p>
            <a:pPr eaLnBrk="0" hangingPunct="0"/>
            <a:r>
              <a:rPr lang="it-IT" sz="1600">
                <a:latin typeface="Comic Sans MS" pitchFamily="66" charset="0"/>
              </a:rPr>
              <a:t>Modello cosmologico basato sull'idea che l‘universo iniziò ad espandersi a velocità elevatissima da una condizione estremamente calda e densa, e che questo processo continui tuttora. </a:t>
            </a:r>
          </a:p>
          <a:p>
            <a:pPr eaLnBrk="0" hangingPunct="0"/>
            <a:endParaRPr lang="it-IT" sz="1600" b="1">
              <a:solidFill>
                <a:srgbClr val="252525"/>
              </a:solidFill>
              <a:latin typeface="Comic Sans MS" pitchFamily="66" charset="0"/>
              <a:cs typeface="Arial" pitchFamily="34" charset="0"/>
            </a:endParaRPr>
          </a:p>
          <a:p>
            <a:pPr eaLnBrk="0" hangingPunct="0"/>
            <a:r>
              <a:rPr lang="it-IT" sz="1600" b="1">
                <a:solidFill>
                  <a:srgbClr val="00B0F0"/>
                </a:solidFill>
                <a:latin typeface="Comic Sans MS" pitchFamily="66" charset="0"/>
                <a:cs typeface="Arial" pitchFamily="34" charset="0"/>
              </a:rPr>
              <a:t>Big Crunch</a:t>
            </a:r>
          </a:p>
          <a:p>
            <a:pPr eaLnBrk="0" hangingPunct="0"/>
            <a:r>
              <a:rPr lang="it-IT" sz="1600">
                <a:latin typeface="Comic Sans MS" pitchFamily="66" charset="0"/>
                <a:cs typeface="Arial" pitchFamily="34" charset="0"/>
              </a:rPr>
              <a:t>Ipotesi cosmologica che sostiene che se la forza di gravità di tutta la materia ed energia nell'orizzonte osservabile è abbastanza grande, allora essa può fermare l'espansione dell'Universo, e in seguito invertirla. L'Universo si contrarrebbe, e tutta la materia e l'energia verrebbero compresse in una </a:t>
            </a:r>
            <a:r>
              <a:rPr lang="it-IT" sz="1600" b="1">
                <a:latin typeface="Comic Sans MS" pitchFamily="66" charset="0"/>
                <a:cs typeface="Arial" pitchFamily="34" charset="0"/>
              </a:rPr>
              <a:t>singolarità gravitazionale</a:t>
            </a:r>
            <a:r>
              <a:rPr lang="it-IT" sz="1600">
                <a:latin typeface="Comic Sans MS" pitchFamily="66" charset="0"/>
                <a:cs typeface="Arial" pitchFamily="34" charset="0"/>
              </a:rPr>
              <a:t>. È impossibile dire cosa succederebbe in seguito, perché il tempo stesso si fermerebbe in questa singolarità. </a:t>
            </a:r>
            <a:endParaRPr lang="it-IT" sz="1600">
              <a:latin typeface="Comic Sans MS" pitchFamily="66" charset="0"/>
            </a:endParaRPr>
          </a:p>
          <a:p>
            <a:pPr eaLnBrk="0" hangingPunct="0"/>
            <a:r>
              <a:rPr lang="it-IT" sz="1600">
                <a:latin typeface="Comic Sans MS" pitchFamily="66" charset="0"/>
                <a:cs typeface="Arial" pitchFamily="34" charset="0"/>
              </a:rPr>
              <a:t>Non è neppure chiaro cosa succederebbe negli istanti immediatamente precedenti. L'Universo non sarebbe esattamente simmetrico rispetto al momento della sua nascita, perché nel frattempo le stelle hanno emesso una notevole quantità di energia e sarebbero presenti numerosi buchi neri di varie dimensioni, che tenderebbero a crescere velocemente via via che la materia viene introdotta a forza nel loro interno dalla pressione esterna. </a:t>
            </a:r>
            <a:endParaRPr lang="it-IT" sz="1600">
              <a:cs typeface="Arial" pitchFamily="34" charset="0"/>
            </a:endParaRPr>
          </a:p>
          <a:p>
            <a:endParaRPr lang="it-IT" sz="1600">
              <a:latin typeface="Comic Sans MS" pitchFamily="66" charset="0"/>
            </a:endParaRPr>
          </a:p>
        </p:txBody>
      </p:sp>
      <p:sp>
        <p:nvSpPr>
          <p:cNvPr id="35843" name="Segnaposto numero diapositiva 3"/>
          <p:cNvSpPr>
            <a:spLocks noGrp="1"/>
          </p:cNvSpPr>
          <p:nvPr>
            <p:ph type="sldNum" sz="quarter" idx="12"/>
          </p:nvPr>
        </p:nvSpPr>
        <p:spPr bwMode="auto">
          <a:noFill/>
          <a:ln>
            <a:miter lim="800000"/>
            <a:headEnd/>
            <a:tailEnd/>
          </a:ln>
        </p:spPr>
        <p:txBody>
          <a:bodyPr/>
          <a:lstStyle/>
          <a:p>
            <a:fld id="{D61C859C-A181-4A62-9067-35265941A656}" type="slidenum">
              <a:rPr lang="it-IT" smtClean="0"/>
              <a:pPr/>
              <a:t>34</a:t>
            </a:fld>
            <a:endParaRPr lang="it-IT"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asellaDiTesto 1"/>
          <p:cNvSpPr txBox="1">
            <a:spLocks noChangeArrowheads="1"/>
          </p:cNvSpPr>
          <p:nvPr/>
        </p:nvSpPr>
        <p:spPr bwMode="auto">
          <a:xfrm>
            <a:off x="357188" y="642938"/>
            <a:ext cx="8358187" cy="1558925"/>
          </a:xfrm>
          <a:prstGeom prst="rect">
            <a:avLst/>
          </a:prstGeom>
          <a:noFill/>
          <a:ln w="9525">
            <a:noFill/>
            <a:miter lim="800000"/>
            <a:headEnd/>
            <a:tailEnd/>
          </a:ln>
        </p:spPr>
        <p:txBody>
          <a:bodyPr>
            <a:spAutoFit/>
          </a:bodyPr>
          <a:lstStyle/>
          <a:p>
            <a:r>
              <a:rPr lang="it-IT" sz="1600" b="1">
                <a:solidFill>
                  <a:srgbClr val="00B0F0"/>
                </a:solidFill>
                <a:latin typeface="Comic Sans MS" pitchFamily="66" charset="0"/>
              </a:rPr>
              <a:t>Big Freeze</a:t>
            </a:r>
          </a:p>
          <a:p>
            <a:r>
              <a:rPr lang="it-IT" sz="1600">
                <a:latin typeface="Comic Sans MS" pitchFamily="66" charset="0"/>
              </a:rPr>
              <a:t>Il secondo principio della termodinamica afferma che in un sistema isolato l'entropia tende ad aumentare nel tempo in modo irreversibile. </a:t>
            </a:r>
          </a:p>
          <a:p>
            <a:r>
              <a:rPr lang="it-IT" sz="1600">
                <a:latin typeface="Comic Sans MS" pitchFamily="66" charset="0"/>
              </a:rPr>
              <a:t>Se l'universo vivesse per un tempo sufficientemente lungo, raggiungerebbe uno stato nel quale tutta l‘energia è uniformemente distribuita, e non sarebbero possibili processi energetici (inclusa la vita).</a:t>
            </a:r>
          </a:p>
        </p:txBody>
      </p:sp>
      <p:sp>
        <p:nvSpPr>
          <p:cNvPr id="36867" name="CasellaDiTesto 2"/>
          <p:cNvSpPr txBox="1">
            <a:spLocks noChangeArrowheads="1"/>
          </p:cNvSpPr>
          <p:nvPr/>
        </p:nvSpPr>
        <p:spPr bwMode="auto">
          <a:xfrm>
            <a:off x="357188" y="2428875"/>
            <a:ext cx="7670800" cy="2047875"/>
          </a:xfrm>
          <a:prstGeom prst="rect">
            <a:avLst/>
          </a:prstGeom>
          <a:noFill/>
          <a:ln w="9525">
            <a:noFill/>
            <a:miter lim="800000"/>
            <a:headEnd/>
            <a:tailEnd/>
          </a:ln>
        </p:spPr>
        <p:txBody>
          <a:bodyPr>
            <a:spAutoFit/>
          </a:bodyPr>
          <a:lstStyle/>
          <a:p>
            <a:r>
              <a:rPr lang="it-IT" sz="1600" b="1">
                <a:solidFill>
                  <a:srgbClr val="00B0F0"/>
                </a:solidFill>
                <a:latin typeface="Comic Sans MS" pitchFamily="66" charset="0"/>
              </a:rPr>
              <a:t>Big Rip</a:t>
            </a:r>
            <a:r>
              <a:rPr lang="it-IT" sz="1600">
                <a:latin typeface="Comic Sans MS" pitchFamily="66" charset="0"/>
              </a:rPr>
              <a:t>  </a:t>
            </a:r>
          </a:p>
          <a:p>
            <a:r>
              <a:rPr lang="it-IT" sz="1600">
                <a:latin typeface="Comic Sans MS" pitchFamily="66" charset="0"/>
              </a:rPr>
              <a:t>Questa ipotesi si inquadra nella teoria del Big Bang</a:t>
            </a:r>
            <a:br>
              <a:rPr lang="it-IT" sz="1600">
                <a:latin typeface="Comic Sans MS" pitchFamily="66" charset="0"/>
              </a:rPr>
            </a:br>
            <a:r>
              <a:rPr lang="it-IT" sz="1600">
                <a:latin typeface="Comic Sans MS" pitchFamily="66" charset="0"/>
              </a:rPr>
              <a:t>e prevede una continua accelerazione dell'espan-</a:t>
            </a:r>
            <a:br>
              <a:rPr lang="it-IT" sz="1600">
                <a:latin typeface="Comic Sans MS" pitchFamily="66" charset="0"/>
              </a:rPr>
            </a:br>
            <a:r>
              <a:rPr lang="it-IT" sz="1600">
                <a:latin typeface="Comic Sans MS" pitchFamily="66" charset="0"/>
              </a:rPr>
              <a:t>sione dell‘universo fino a provocare uno strappo</a:t>
            </a:r>
            <a:br>
              <a:rPr lang="it-IT" sz="1600">
                <a:latin typeface="Comic Sans MS" pitchFamily="66" charset="0"/>
              </a:rPr>
            </a:br>
            <a:r>
              <a:rPr lang="it-IT" sz="1600">
                <a:latin typeface="Comic Sans MS" pitchFamily="66" charset="0"/>
              </a:rPr>
              <a:t>in esso. Questo modello è stato sviluppato in seguito ad osservazioni di supernove in galassie lontane che</a:t>
            </a:r>
            <a:br>
              <a:rPr lang="it-IT" sz="1600">
                <a:latin typeface="Comic Sans MS" pitchFamily="66" charset="0"/>
              </a:rPr>
            </a:br>
            <a:r>
              <a:rPr lang="it-IT" sz="1600">
                <a:latin typeface="Comic Sans MS" pitchFamily="66" charset="0"/>
              </a:rPr>
              <a:t>nel 1998 hanno rivelato come l'espansione dell'Uni-</a:t>
            </a:r>
            <a:br>
              <a:rPr lang="it-IT" sz="1600">
                <a:latin typeface="Comic Sans MS" pitchFamily="66" charset="0"/>
              </a:rPr>
            </a:br>
            <a:r>
              <a:rPr lang="it-IT" sz="1600">
                <a:latin typeface="Comic Sans MS" pitchFamily="66" charset="0"/>
              </a:rPr>
              <a:t>verso stia accelerando.</a:t>
            </a:r>
          </a:p>
        </p:txBody>
      </p:sp>
      <p:sp>
        <p:nvSpPr>
          <p:cNvPr id="36868" name="CasellaDiTesto 4"/>
          <p:cNvSpPr txBox="1">
            <a:spLocks noChangeArrowheads="1"/>
          </p:cNvSpPr>
          <p:nvPr/>
        </p:nvSpPr>
        <p:spPr bwMode="auto">
          <a:xfrm>
            <a:off x="357188" y="4714875"/>
            <a:ext cx="8143875" cy="1816100"/>
          </a:xfrm>
          <a:prstGeom prst="rect">
            <a:avLst/>
          </a:prstGeom>
          <a:noFill/>
          <a:ln w="9525">
            <a:noFill/>
            <a:miter lim="800000"/>
            <a:headEnd/>
            <a:tailEnd/>
          </a:ln>
        </p:spPr>
        <p:txBody>
          <a:bodyPr>
            <a:spAutoFit/>
          </a:bodyPr>
          <a:lstStyle/>
          <a:p>
            <a:r>
              <a:rPr lang="it-IT" sz="1600" b="1">
                <a:solidFill>
                  <a:srgbClr val="00B0F0"/>
                </a:solidFill>
                <a:latin typeface="Comic Sans MS" pitchFamily="66" charset="0"/>
              </a:rPr>
              <a:t>Quasar</a:t>
            </a:r>
            <a:r>
              <a:rPr lang="it-IT" sz="1600">
                <a:solidFill>
                  <a:srgbClr val="00B0F0"/>
                </a:solidFill>
                <a:latin typeface="Comic Sans MS" pitchFamily="66" charset="0"/>
              </a:rPr>
              <a:t> </a:t>
            </a:r>
          </a:p>
          <a:p>
            <a:r>
              <a:rPr lang="it-IT" sz="1600">
                <a:latin typeface="Comic Sans MS" pitchFamily="66" charset="0"/>
              </a:rPr>
              <a:t>Nucleo galattico estremamente luminoso e generalmente molto distante dalla Terra. Il nome deriva dal fatto che questi oggetti, furono inizialmente scoperti come potenti sorgenti radio, la cui controparte ottica risultava puntiforme come una stella. Il grande spostamento verso il rosso che caratterizza i quasar, in accordo con la legge di Hubble, implica che siano oggetti molto distanti e che debbano emettere energia equivalente a centinaia di normali galassie.</a:t>
            </a:r>
          </a:p>
        </p:txBody>
      </p:sp>
      <p:sp>
        <p:nvSpPr>
          <p:cNvPr id="36869" name="Segnaposto numero diapositiva 5"/>
          <p:cNvSpPr>
            <a:spLocks noGrp="1"/>
          </p:cNvSpPr>
          <p:nvPr>
            <p:ph type="sldNum" sz="quarter" idx="12"/>
          </p:nvPr>
        </p:nvSpPr>
        <p:spPr bwMode="auto">
          <a:noFill/>
          <a:ln>
            <a:miter lim="800000"/>
            <a:headEnd/>
            <a:tailEnd/>
          </a:ln>
        </p:spPr>
        <p:txBody>
          <a:bodyPr/>
          <a:lstStyle/>
          <a:p>
            <a:fld id="{83726227-F7D4-4E31-9AB8-EC90F99362EE}" type="slidenum">
              <a:rPr lang="it-IT" smtClean="0"/>
              <a:pPr/>
              <a:t>35</a:t>
            </a:fld>
            <a:endParaRPr lang="it-IT" smtClean="0"/>
          </a:p>
        </p:txBody>
      </p:sp>
      <p:pic>
        <p:nvPicPr>
          <p:cNvPr id="36870" name="Picture 8" descr="bigrip"/>
          <p:cNvPicPr>
            <a:picLocks noChangeAspect="1" noChangeArrowheads="1"/>
          </p:cNvPicPr>
          <p:nvPr/>
        </p:nvPicPr>
        <p:blipFill>
          <a:blip r:embed="rId2" cstate="print"/>
          <a:srcRect/>
          <a:stretch>
            <a:fillRect/>
          </a:stretch>
        </p:blipFill>
        <p:spPr bwMode="auto">
          <a:xfrm>
            <a:off x="5508625" y="2060575"/>
            <a:ext cx="3133725" cy="2827338"/>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ChangeArrowheads="1"/>
          </p:cNvSpPr>
          <p:nvPr/>
        </p:nvSpPr>
        <p:spPr bwMode="auto">
          <a:xfrm>
            <a:off x="428625" y="730250"/>
            <a:ext cx="8358188" cy="4552950"/>
          </a:xfrm>
          <a:prstGeom prst="rect">
            <a:avLst/>
          </a:prstGeom>
          <a:noFill/>
          <a:ln w="9525">
            <a:noFill/>
            <a:miter lim="800000"/>
            <a:headEnd/>
            <a:tailEnd/>
          </a:ln>
        </p:spPr>
        <p:txBody>
          <a:bodyPr anchor="ctr">
            <a:spAutoFit/>
          </a:bodyPr>
          <a:lstStyle/>
          <a:p>
            <a:pPr eaLnBrk="0" hangingPunct="0"/>
            <a:r>
              <a:rPr lang="it-IT" sz="1600">
                <a:latin typeface="Comic Sans MS" pitchFamily="66" charset="0"/>
                <a:cs typeface="Times New Roman" pitchFamily="18" charset="0"/>
              </a:rPr>
              <a:t>La teoria dell’espansione dell’universo è supportata dall’importante scoperta effettuata nel 1929 dall’astronomo americano </a:t>
            </a:r>
            <a:r>
              <a:rPr lang="it-IT" sz="1600" b="1">
                <a:latin typeface="Comic Sans MS" pitchFamily="66" charset="0"/>
                <a:cs typeface="Times New Roman" pitchFamily="18" charset="0"/>
              </a:rPr>
              <a:t>Hubble</a:t>
            </a:r>
            <a:r>
              <a:rPr lang="it-IT" sz="1600">
                <a:latin typeface="Comic Sans MS" pitchFamily="66" charset="0"/>
                <a:cs typeface="Times New Roman" pitchFamily="18" charset="0"/>
              </a:rPr>
              <a:t>, il quale studiò gli spettri delle radiazioni luminose emesse da stelle appartenenti a galassie lontane.</a:t>
            </a:r>
            <a:endParaRPr lang="it-IT" sz="1600">
              <a:latin typeface="Comic Sans MS" pitchFamily="66" charset="0"/>
            </a:endParaRPr>
          </a:p>
          <a:p>
            <a:pPr eaLnBrk="0" hangingPunct="0"/>
            <a:r>
              <a:rPr lang="it-IT" sz="1600">
                <a:latin typeface="Comic Sans MS" pitchFamily="66" charset="0"/>
                <a:cs typeface="Times New Roman" pitchFamily="18" charset="0"/>
              </a:rPr>
              <a:t>Trattandosi di radiazioni elettromagnetiche, quando la sorgente si allontana dall’osservatore, diminuisce la frequenza delle onde emesse (aumenta quindi la lunghezza d’onda), e le righe scure presenti nello spettro si spostano leggermente verso l’estremo rosso, rispetto a quanto accade nello spettro dello stesso elemento realizzato in laboratorio (red shift), quando, invece, la sorgente luminosa si avvicina all’osservatore, la frequenza delle radiazioni aumenta (quindi diminuisce la lunghezza d’onda), causando un leggero spostamento dello spettro verso l’estremo blu (blue shift).</a:t>
            </a:r>
            <a:endParaRPr lang="it-IT" sz="1600">
              <a:latin typeface="Comic Sans MS" pitchFamily="66" charset="0"/>
            </a:endParaRPr>
          </a:p>
          <a:p>
            <a:pPr eaLnBrk="0" hangingPunct="0"/>
            <a:r>
              <a:rPr lang="it-IT" sz="1600">
                <a:latin typeface="Comic Sans MS" pitchFamily="66" charset="0"/>
                <a:cs typeface="Times New Roman" pitchFamily="18" charset="0"/>
              </a:rPr>
              <a:t>Hubble scoprì che a galassie più lontane corrispondevano spettri sempre più spostati verso il rosso, e poiché maggiori scostamenti verso il rosso denotano la maggiore velocità con cui la sorgente si sta allontanando, egli arrivò a dedurre la legge secondo cui quanto più le galassie sono lontane da noi, tanto più grande è la loro velocità di allontanamento.</a:t>
            </a:r>
          </a:p>
          <a:p>
            <a:pPr algn="just" eaLnBrk="0" hangingPunct="0"/>
            <a:endParaRPr lang="it-IT">
              <a:latin typeface="Comic Sans MS" pitchFamily="66" charset="0"/>
            </a:endParaRPr>
          </a:p>
          <a:p>
            <a:pPr algn="just" eaLnBrk="0" hangingPunct="0"/>
            <a:endParaRPr lang="it-IT">
              <a:latin typeface="Comic Sans MS" pitchFamily="66" charset="0"/>
            </a:endParaRPr>
          </a:p>
        </p:txBody>
      </p:sp>
      <p:pic>
        <p:nvPicPr>
          <p:cNvPr id="37891" name="Picture 5" descr="z = \frac{H_0 D}{c}"/>
          <p:cNvPicPr>
            <a:picLocks noChangeAspect="1" noChangeArrowheads="1"/>
          </p:cNvPicPr>
          <p:nvPr/>
        </p:nvPicPr>
        <p:blipFill>
          <a:blip r:embed="rId2" cstate="print"/>
          <a:srcRect/>
          <a:stretch>
            <a:fillRect/>
          </a:stretch>
        </p:blipFill>
        <p:spPr bwMode="auto">
          <a:xfrm>
            <a:off x="3708400" y="4652963"/>
            <a:ext cx="1101725" cy="571500"/>
          </a:xfrm>
          <a:prstGeom prst="rect">
            <a:avLst/>
          </a:prstGeom>
          <a:noFill/>
          <a:ln w="9525">
            <a:noFill/>
            <a:miter lim="800000"/>
            <a:headEnd/>
            <a:tailEnd/>
          </a:ln>
        </p:spPr>
      </p:pic>
      <p:sp>
        <p:nvSpPr>
          <p:cNvPr id="37892" name="CasellaDiTesto 4"/>
          <p:cNvSpPr txBox="1">
            <a:spLocks noChangeArrowheads="1"/>
          </p:cNvSpPr>
          <p:nvPr/>
        </p:nvSpPr>
        <p:spPr bwMode="auto">
          <a:xfrm>
            <a:off x="395288" y="5445125"/>
            <a:ext cx="8501062" cy="825500"/>
          </a:xfrm>
          <a:prstGeom prst="rect">
            <a:avLst/>
          </a:prstGeom>
          <a:noFill/>
          <a:ln w="9525">
            <a:noFill/>
            <a:miter lim="800000"/>
            <a:headEnd/>
            <a:tailEnd/>
          </a:ln>
        </p:spPr>
        <p:txBody>
          <a:bodyPr>
            <a:spAutoFit/>
          </a:bodyPr>
          <a:lstStyle/>
          <a:p>
            <a:r>
              <a:rPr lang="it-IT" sz="1600">
                <a:latin typeface="Comic Sans MS" pitchFamily="66" charset="0"/>
              </a:rPr>
              <a:t>dove </a:t>
            </a:r>
            <a:r>
              <a:rPr lang="it-IT" sz="1600" i="1">
                <a:latin typeface="Comic Sans MS" pitchFamily="66" charset="0"/>
              </a:rPr>
              <a:t>z</a:t>
            </a:r>
            <a:r>
              <a:rPr lang="it-IT" sz="1600">
                <a:latin typeface="Comic Sans MS" pitchFamily="66" charset="0"/>
              </a:rPr>
              <a:t> è lo spostamento verso il rosso misurato della galassia, </a:t>
            </a:r>
            <a:r>
              <a:rPr lang="it-IT" sz="1600" i="1">
                <a:latin typeface="Comic Sans MS" pitchFamily="66" charset="0"/>
              </a:rPr>
              <a:t>D</a:t>
            </a:r>
            <a:r>
              <a:rPr lang="it-IT" sz="1600">
                <a:latin typeface="Comic Sans MS" pitchFamily="66" charset="0"/>
              </a:rPr>
              <a:t> è la sua distanza, </a:t>
            </a:r>
            <a:r>
              <a:rPr lang="it-IT" sz="1600" i="1">
                <a:latin typeface="Comic Sans MS" pitchFamily="66" charset="0"/>
              </a:rPr>
              <a:t>c</a:t>
            </a:r>
            <a:r>
              <a:rPr lang="it-IT" sz="1600">
                <a:latin typeface="Comic Sans MS" pitchFamily="66" charset="0"/>
              </a:rPr>
              <a:t> è la velocità della luce e </a:t>
            </a:r>
            <a:r>
              <a:rPr lang="it-IT" sz="1600" b="1" i="1">
                <a:latin typeface="Comic Sans MS" pitchFamily="66" charset="0"/>
              </a:rPr>
              <a:t>H</a:t>
            </a:r>
            <a:r>
              <a:rPr lang="it-IT" sz="1600" b="1" baseline="-25000">
                <a:latin typeface="Comic Sans MS" pitchFamily="66" charset="0"/>
              </a:rPr>
              <a:t>0</a:t>
            </a:r>
            <a:r>
              <a:rPr lang="it-IT" sz="1600" b="1">
                <a:latin typeface="Comic Sans MS" pitchFamily="66" charset="0"/>
              </a:rPr>
              <a:t> </a:t>
            </a:r>
            <a:r>
              <a:rPr lang="it-IT" sz="1600">
                <a:latin typeface="Comic Sans MS" pitchFamily="66" charset="0"/>
              </a:rPr>
              <a:t>è la </a:t>
            </a:r>
            <a:r>
              <a:rPr lang="it-IT" sz="1600" b="1">
                <a:latin typeface="Comic Sans MS" pitchFamily="66" charset="0"/>
              </a:rPr>
              <a:t>costante di Hubble</a:t>
            </a:r>
            <a:r>
              <a:rPr lang="it-IT" sz="1600">
                <a:latin typeface="Comic Sans MS" pitchFamily="66" charset="0"/>
              </a:rPr>
              <a:t>, il cui valore è attorno a 67,15 km/Mpc*s.</a:t>
            </a:r>
          </a:p>
        </p:txBody>
      </p:sp>
      <p:sp>
        <p:nvSpPr>
          <p:cNvPr id="37893" name="Segnaposto numero diapositiva 5"/>
          <p:cNvSpPr>
            <a:spLocks noGrp="1"/>
          </p:cNvSpPr>
          <p:nvPr>
            <p:ph type="sldNum" sz="quarter" idx="12"/>
          </p:nvPr>
        </p:nvSpPr>
        <p:spPr bwMode="auto">
          <a:noFill/>
          <a:ln>
            <a:miter lim="800000"/>
            <a:headEnd/>
            <a:tailEnd/>
          </a:ln>
        </p:spPr>
        <p:txBody>
          <a:bodyPr/>
          <a:lstStyle/>
          <a:p>
            <a:fld id="{4D9B1569-4396-408B-96DB-EFDDE1F7B44C}" type="slidenum">
              <a:rPr lang="it-IT" smtClean="0"/>
              <a:pPr/>
              <a:t>36</a:t>
            </a:fld>
            <a:endParaRPr lang="it-IT"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asellaDiTesto 1"/>
          <p:cNvSpPr txBox="1">
            <a:spLocks noChangeArrowheads="1"/>
          </p:cNvSpPr>
          <p:nvPr/>
        </p:nvSpPr>
        <p:spPr bwMode="auto">
          <a:xfrm>
            <a:off x="285750" y="500063"/>
            <a:ext cx="8143875" cy="7078662"/>
          </a:xfrm>
          <a:prstGeom prst="rect">
            <a:avLst/>
          </a:prstGeom>
          <a:noFill/>
          <a:ln w="9525">
            <a:noFill/>
            <a:miter lim="800000"/>
            <a:headEnd/>
            <a:tailEnd/>
          </a:ln>
        </p:spPr>
        <p:txBody>
          <a:bodyPr>
            <a:spAutoFit/>
          </a:bodyPr>
          <a:lstStyle/>
          <a:p>
            <a:r>
              <a:rPr lang="it-IT" sz="1600" b="1">
                <a:solidFill>
                  <a:srgbClr val="00B0F0"/>
                </a:solidFill>
                <a:latin typeface="Comic Sans MS" pitchFamily="66" charset="0"/>
              </a:rPr>
              <a:t>Galassia</a:t>
            </a:r>
          </a:p>
          <a:p>
            <a:endParaRPr lang="it-IT" sz="1600" b="1">
              <a:solidFill>
                <a:srgbClr val="00B0F0"/>
              </a:solidFill>
              <a:latin typeface="Comic Sans MS" pitchFamily="66" charset="0"/>
            </a:endParaRPr>
          </a:p>
          <a:p>
            <a:r>
              <a:rPr lang="it-IT" sz="1600">
                <a:latin typeface="Comic Sans MS" pitchFamily="66" charset="0"/>
              </a:rPr>
              <a:t>Una galassia è un agglomerato di stelle, gas e polveri (nubi di materia oscura interstellare), legati tra loro dalla forza di gravità e orbitanti intorno a un punto centrale. </a:t>
            </a:r>
          </a:p>
          <a:p>
            <a:r>
              <a:rPr lang="it-IT" sz="1600">
                <a:latin typeface="Comic Sans MS" pitchFamily="66" charset="0"/>
              </a:rPr>
              <a:t>Il sistema solare e le stelle visibili nella volta celeste fanno parte di una galassia denominata </a:t>
            </a:r>
            <a:r>
              <a:rPr lang="it-IT" sz="1600" b="1">
                <a:latin typeface="Comic Sans MS" pitchFamily="66" charset="0"/>
              </a:rPr>
              <a:t>Via Lattea</a:t>
            </a:r>
            <a:r>
              <a:rPr lang="it-IT" sz="1600">
                <a:latin typeface="Comic Sans MS" pitchFamily="66" charset="0"/>
              </a:rPr>
              <a:t>. </a:t>
            </a:r>
          </a:p>
          <a:p>
            <a:endParaRPr lang="it-IT" sz="1600">
              <a:latin typeface="Comic Sans MS" pitchFamily="66" charset="0"/>
            </a:endParaRPr>
          </a:p>
          <a:p>
            <a:r>
              <a:rPr lang="it-IT" sz="1600">
                <a:latin typeface="Comic Sans MS" pitchFamily="66" charset="0"/>
              </a:rPr>
              <a:t>La Via Lattea nonostante la sua enorme estensione </a:t>
            </a:r>
          </a:p>
          <a:p>
            <a:r>
              <a:rPr lang="it-IT" sz="1600">
                <a:latin typeface="Comic Sans MS" pitchFamily="66" charset="0"/>
              </a:rPr>
              <a:t>(circa 100 000 anni luce), non è che una fra centinaia</a:t>
            </a:r>
          </a:p>
          <a:p>
            <a:r>
              <a:rPr lang="it-IT" sz="1600">
                <a:latin typeface="Comic Sans MS" pitchFamily="66" charset="0"/>
              </a:rPr>
              <a:t> di miliardi di altre galassie che popolano l'universo, </a:t>
            </a:r>
          </a:p>
          <a:p>
            <a:r>
              <a:rPr lang="it-IT" sz="1600">
                <a:latin typeface="Comic Sans MS" pitchFamily="66" charset="0"/>
              </a:rPr>
              <a:t>di cui costituiscono le unità strutturali. </a:t>
            </a:r>
          </a:p>
          <a:p>
            <a:r>
              <a:rPr lang="it-IT" sz="1600">
                <a:latin typeface="Comic Sans MS" pitchFamily="66" charset="0"/>
              </a:rPr>
              <a:t>Il </a:t>
            </a:r>
            <a:r>
              <a:rPr lang="it-IT" sz="1600" b="1">
                <a:latin typeface="Comic Sans MS" pitchFamily="66" charset="0"/>
              </a:rPr>
              <a:t>centro della Via Lattea </a:t>
            </a:r>
            <a:r>
              <a:rPr lang="it-IT" sz="1600">
                <a:latin typeface="Comic Sans MS" pitchFamily="66" charset="0"/>
              </a:rPr>
              <a:t>si trova circa a 28 000 </a:t>
            </a:r>
          </a:p>
          <a:p>
            <a:r>
              <a:rPr lang="it-IT" sz="1600">
                <a:latin typeface="Comic Sans MS" pitchFamily="66" charset="0"/>
              </a:rPr>
              <a:t>anni luce dal Sole, collocato in periferia, in uno dei </a:t>
            </a:r>
          </a:p>
          <a:p>
            <a:r>
              <a:rPr lang="it-IT" sz="1600">
                <a:latin typeface="Comic Sans MS" pitchFamily="66" charset="0"/>
              </a:rPr>
              <a:t>bracci a spirale. </a:t>
            </a:r>
          </a:p>
          <a:p>
            <a:r>
              <a:rPr lang="it-IT" sz="1600">
                <a:latin typeface="Comic Sans MS" pitchFamily="66" charset="0"/>
              </a:rPr>
              <a:t>Le stelle (100 miliardi di cui appena 6000 visibili</a:t>
            </a:r>
          </a:p>
          <a:p>
            <a:r>
              <a:rPr lang="it-IT" sz="1600">
                <a:latin typeface="Comic Sans MS" pitchFamily="66" charset="0"/>
              </a:rPr>
              <a:t>a occhio nudo) sono più fitte nel centro e più rade </a:t>
            </a:r>
          </a:p>
          <a:p>
            <a:r>
              <a:rPr lang="it-IT" sz="1600">
                <a:latin typeface="Comic Sans MS" pitchFamily="66" charset="0"/>
              </a:rPr>
              <a:t>alla periferia dei bracci, classificate in due categorie</a:t>
            </a:r>
          </a:p>
          <a:p>
            <a:r>
              <a:rPr lang="it-IT" sz="1600">
                <a:latin typeface="Comic Sans MS" pitchFamily="66" charset="0"/>
              </a:rPr>
              <a:t>principali:</a:t>
            </a:r>
          </a:p>
          <a:p>
            <a:endParaRPr lang="it-IT" sz="1600">
              <a:latin typeface="Comic Sans MS" pitchFamily="66" charset="0"/>
            </a:endParaRPr>
          </a:p>
          <a:p>
            <a:r>
              <a:rPr lang="it-IT" sz="1600" b="1">
                <a:latin typeface="Comic Sans MS" pitchFamily="66" charset="0"/>
              </a:rPr>
              <a:t>popolazione I,</a:t>
            </a:r>
            <a:r>
              <a:rPr lang="it-IT" sz="1600">
                <a:latin typeface="Comic Sans MS" pitchFamily="66" charset="0"/>
              </a:rPr>
              <a:t> costituita da stelle giovani, caratteristiche del disco galattico, la cui composizione chimica è ricca in elementi pesanti</a:t>
            </a:r>
          </a:p>
          <a:p>
            <a:endParaRPr lang="it-IT" sz="1600">
              <a:latin typeface="Comic Sans MS" pitchFamily="66" charset="0"/>
            </a:endParaRPr>
          </a:p>
          <a:p>
            <a:r>
              <a:rPr lang="it-IT" sz="1600" b="1">
                <a:latin typeface="Comic Sans MS" pitchFamily="66" charset="0"/>
              </a:rPr>
              <a:t>popolazione II</a:t>
            </a:r>
            <a:r>
              <a:rPr lang="it-IT" sz="1600">
                <a:latin typeface="Comic Sans MS" pitchFamily="66" charset="0"/>
              </a:rPr>
              <a:t>, formata da stelle più vecchie, presenti soprattutto nell'alone galattico</a:t>
            </a:r>
          </a:p>
          <a:p>
            <a:endParaRPr lang="it-IT">
              <a:latin typeface="Comic Sans MS" pitchFamily="66" charset="0"/>
            </a:endParaRPr>
          </a:p>
          <a:p>
            <a:endParaRPr lang="it-IT">
              <a:latin typeface="Comic Sans MS" pitchFamily="66" charset="0"/>
            </a:endParaRPr>
          </a:p>
          <a:p>
            <a:endParaRPr lang="it-IT">
              <a:latin typeface="Comic Sans MS" pitchFamily="66" charset="0"/>
            </a:endParaRPr>
          </a:p>
        </p:txBody>
      </p:sp>
      <p:pic>
        <p:nvPicPr>
          <p:cNvPr id="38915" name="Picture 2" descr="http://www.zeusnews.it/img/6/5/6/6/1/0/016656-pianeti-via-lattea-cassan.jpg"/>
          <p:cNvPicPr>
            <a:picLocks noChangeAspect="1" noChangeArrowheads="1"/>
          </p:cNvPicPr>
          <p:nvPr/>
        </p:nvPicPr>
        <p:blipFill>
          <a:blip r:embed="rId2" cstate="print"/>
          <a:srcRect/>
          <a:stretch>
            <a:fillRect/>
          </a:stretch>
        </p:blipFill>
        <p:spPr bwMode="auto">
          <a:xfrm>
            <a:off x="5572125" y="2500313"/>
            <a:ext cx="3454400" cy="2374900"/>
          </a:xfrm>
          <a:prstGeom prst="rect">
            <a:avLst/>
          </a:prstGeom>
          <a:noFill/>
          <a:ln w="9525">
            <a:noFill/>
            <a:miter lim="800000"/>
            <a:headEnd/>
            <a:tailEnd/>
          </a:ln>
        </p:spPr>
      </p:pic>
      <p:sp>
        <p:nvSpPr>
          <p:cNvPr id="38916" name="Segnaposto numero diapositiva 4"/>
          <p:cNvSpPr>
            <a:spLocks noGrp="1"/>
          </p:cNvSpPr>
          <p:nvPr>
            <p:ph type="sldNum" sz="quarter" idx="12"/>
          </p:nvPr>
        </p:nvSpPr>
        <p:spPr bwMode="auto">
          <a:noFill/>
          <a:ln>
            <a:miter lim="800000"/>
            <a:headEnd/>
            <a:tailEnd/>
          </a:ln>
        </p:spPr>
        <p:txBody>
          <a:bodyPr/>
          <a:lstStyle/>
          <a:p>
            <a:fld id="{F6EF1349-5B35-479F-8483-8D71F7DF9482}" type="slidenum">
              <a:rPr lang="it-IT" smtClean="0"/>
              <a:pPr/>
              <a:t>37</a:t>
            </a:fld>
            <a:endParaRPr lang="it-IT"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asellaDiTesto 2"/>
          <p:cNvSpPr txBox="1">
            <a:spLocks noChangeArrowheads="1"/>
          </p:cNvSpPr>
          <p:nvPr/>
        </p:nvSpPr>
        <p:spPr bwMode="auto">
          <a:xfrm>
            <a:off x="428625" y="642938"/>
            <a:ext cx="8429625" cy="6002337"/>
          </a:xfrm>
          <a:prstGeom prst="rect">
            <a:avLst/>
          </a:prstGeom>
          <a:noFill/>
          <a:ln w="9525">
            <a:noFill/>
            <a:miter lim="800000"/>
            <a:headEnd/>
            <a:tailEnd/>
          </a:ln>
        </p:spPr>
        <p:txBody>
          <a:bodyPr>
            <a:spAutoFit/>
          </a:bodyPr>
          <a:lstStyle/>
          <a:p>
            <a:r>
              <a:rPr lang="it-IT" sz="1600" b="1">
                <a:solidFill>
                  <a:srgbClr val="00B0F0"/>
                </a:solidFill>
                <a:latin typeface="Comic Sans MS" pitchFamily="66" charset="0"/>
              </a:rPr>
              <a:t>Classificazione delle galassie</a:t>
            </a:r>
          </a:p>
          <a:p>
            <a:endParaRPr lang="it-IT" sz="1600">
              <a:solidFill>
                <a:srgbClr val="00B0F0"/>
              </a:solidFill>
              <a:latin typeface="Comic Sans MS" pitchFamily="66" charset="0"/>
            </a:endParaRPr>
          </a:p>
          <a:p>
            <a:r>
              <a:rPr lang="it-IT" sz="1600">
                <a:latin typeface="Comic Sans MS" pitchFamily="66" charset="0"/>
              </a:rPr>
              <a:t>Le galassie sono in genere riunite in piccoli </a:t>
            </a:r>
            <a:r>
              <a:rPr lang="it-IT" sz="1600" b="1">
                <a:latin typeface="Comic Sans MS" pitchFamily="66" charset="0"/>
              </a:rPr>
              <a:t>gruppi</a:t>
            </a:r>
            <a:r>
              <a:rPr lang="it-IT" sz="1600">
                <a:latin typeface="Comic Sans MS" pitchFamily="66" charset="0"/>
              </a:rPr>
              <a:t> (che ne contengono alcune decine, la Via Lattea è tra queste) o in grandi </a:t>
            </a:r>
            <a:r>
              <a:rPr lang="it-IT" sz="1600" b="1">
                <a:latin typeface="Comic Sans MS" pitchFamily="66" charset="0"/>
              </a:rPr>
              <a:t>ammassi</a:t>
            </a:r>
            <a:r>
              <a:rPr lang="it-IT" sz="1600">
                <a:latin typeface="Comic Sans MS" pitchFamily="66" charset="0"/>
              </a:rPr>
              <a:t> (che ne contengono centinaia e anche migliaia). </a:t>
            </a:r>
          </a:p>
          <a:p>
            <a:r>
              <a:rPr lang="it-IT" sz="1600">
                <a:latin typeface="Comic Sans MS" pitchFamily="66" charset="0"/>
              </a:rPr>
              <a:t>A seconda dalla loro forma, le galassie sono suddivise in:</a:t>
            </a:r>
          </a:p>
          <a:p>
            <a:endParaRPr lang="it-IT" sz="1600">
              <a:latin typeface="Comic Sans MS" pitchFamily="66" charset="0"/>
            </a:endParaRPr>
          </a:p>
          <a:p>
            <a:r>
              <a:rPr lang="it-IT" sz="1600" b="1">
                <a:latin typeface="Comic Sans MS" pitchFamily="66" charset="0"/>
              </a:rPr>
              <a:t>Galassie ellittiche</a:t>
            </a:r>
            <a:r>
              <a:rPr lang="it-IT" sz="1600">
                <a:latin typeface="Comic Sans MS" pitchFamily="66" charset="0"/>
              </a:rPr>
              <a:t> (E), la cui forma è riconducibile a quella di un ellissoide di rotazione, come indica la loro luminosità, che decresce dal centro verso la periferia.</a:t>
            </a:r>
          </a:p>
          <a:p>
            <a:r>
              <a:rPr lang="it-IT" sz="1600">
                <a:latin typeface="Comic Sans MS" pitchFamily="66" charset="0"/>
              </a:rPr>
              <a:t>In esse la maggior parte delle stelle si trova addensata intorno al centro della galassia e non hanno praticamente nubi di gas e polveri. </a:t>
            </a:r>
          </a:p>
          <a:p>
            <a:endParaRPr lang="it-IT" sz="1600">
              <a:latin typeface="Comic Sans MS" pitchFamily="66" charset="0"/>
            </a:endParaRPr>
          </a:p>
          <a:p>
            <a:r>
              <a:rPr lang="it-IT" sz="1600" b="1">
                <a:latin typeface="Comic Sans MS" pitchFamily="66" charset="0"/>
              </a:rPr>
              <a:t>Galassie a spirale</a:t>
            </a:r>
            <a:r>
              <a:rPr lang="it-IT" sz="1600">
                <a:latin typeface="Comic Sans MS" pitchFamily="66" charset="0"/>
              </a:rPr>
              <a:t> (S), di forma discoidale, simili a grandi girandole luminose, in cui, da un brillante nucleo centrale si dipartono lunghi bracci a spirale. </a:t>
            </a:r>
          </a:p>
          <a:p>
            <a:r>
              <a:rPr lang="it-IT" sz="1600">
                <a:latin typeface="Comic Sans MS" pitchFamily="66" charset="0"/>
              </a:rPr>
              <a:t>In esse si alternano regioni luminose, dovute a un maggior addensamento di stelle, e regioni oscure, in cui sono presenti nubi di gas e polveri. </a:t>
            </a:r>
          </a:p>
          <a:p>
            <a:endParaRPr lang="it-IT" sz="1600">
              <a:latin typeface="Comic Sans MS" pitchFamily="66" charset="0"/>
            </a:endParaRPr>
          </a:p>
          <a:p>
            <a:r>
              <a:rPr lang="it-IT" sz="1600" b="1">
                <a:latin typeface="Comic Sans MS" pitchFamily="66" charset="0"/>
              </a:rPr>
              <a:t>Galassie a spirale barrata</a:t>
            </a:r>
            <a:r>
              <a:rPr lang="it-IT" sz="1600">
                <a:latin typeface="Comic Sans MS" pitchFamily="66" charset="0"/>
              </a:rPr>
              <a:t> (SB), con nucleo a forma di barra, dai cui estremi partono i bracci. </a:t>
            </a:r>
          </a:p>
          <a:p>
            <a:r>
              <a:rPr lang="it-IT" sz="1600">
                <a:latin typeface="Comic Sans MS" pitchFamily="66" charset="0"/>
              </a:rPr>
              <a:t>Anche queste galassie si suddividono in tre sottogruppi (SBa, SBb e SBc) con criteri analoghi a quelli delle spirali normali;</a:t>
            </a:r>
          </a:p>
          <a:p>
            <a:endParaRPr lang="it-IT" sz="1600">
              <a:latin typeface="Comic Sans MS" pitchFamily="66" charset="0"/>
            </a:endParaRPr>
          </a:p>
          <a:p>
            <a:r>
              <a:rPr lang="it-IT" sz="1600" b="1">
                <a:latin typeface="Comic Sans MS" pitchFamily="66" charset="0"/>
              </a:rPr>
              <a:t>Galassie irregolari</a:t>
            </a:r>
            <a:r>
              <a:rPr lang="it-IT" sz="1600">
                <a:latin typeface="Comic Sans MS" pitchFamily="66" charset="0"/>
              </a:rPr>
              <a:t> (Ir), di forma non ben definita, con massa e luminosità in genere ridotte. Gli esempi più noti sono la Grande e la Piccola Nube di Magellano.</a:t>
            </a:r>
          </a:p>
        </p:txBody>
      </p:sp>
      <p:sp>
        <p:nvSpPr>
          <p:cNvPr id="39939" name="Segnaposto numero diapositiva 3"/>
          <p:cNvSpPr>
            <a:spLocks noGrp="1"/>
          </p:cNvSpPr>
          <p:nvPr>
            <p:ph type="sldNum" sz="quarter" idx="12"/>
          </p:nvPr>
        </p:nvSpPr>
        <p:spPr bwMode="auto">
          <a:noFill/>
          <a:ln>
            <a:miter lim="800000"/>
            <a:headEnd/>
            <a:tailEnd/>
          </a:ln>
        </p:spPr>
        <p:txBody>
          <a:bodyPr/>
          <a:lstStyle/>
          <a:p>
            <a:fld id="{5BC0B6CF-41DD-49A8-9058-E14BEF94645E}" type="slidenum">
              <a:rPr lang="it-IT" smtClean="0"/>
              <a:pPr/>
              <a:t>38</a:t>
            </a:fld>
            <a:endParaRPr lang="it-IT"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4000500" y="1306513"/>
            <a:ext cx="4857750" cy="3786187"/>
          </a:xfrm>
          <a:prstGeom prst="rect">
            <a:avLst/>
          </a:prstGeom>
          <a:solidFill>
            <a:srgbClr val="FFFFFF"/>
          </a:solidFill>
          <a:ln w="9525">
            <a:noFill/>
            <a:miter lim="800000"/>
            <a:headEnd/>
            <a:tailEnd/>
          </a:ln>
        </p:spPr>
        <p:txBody>
          <a:bodyPr anchor="ctr">
            <a:spAutoFit/>
          </a:bodyPr>
          <a:lstStyle/>
          <a:p>
            <a:r>
              <a:rPr lang="it-IT" sz="1600">
                <a:solidFill>
                  <a:srgbClr val="333333"/>
                </a:solidFill>
                <a:latin typeface="Comic Sans MS" pitchFamily="66" charset="0"/>
                <a:ea typeface="Open Sans"/>
                <a:cs typeface="Open Sans"/>
              </a:rPr>
              <a:t>Quando nel 1962 Roy Lichtenstein con una personale a New York esponeva le sue prime opere al pubblico, contaminava ufficialmente l’arte con stili presi dalla cultura “bassa”, popolare. In piena sintonia con i tempi Lichtenstein da forma artistica ad un aspetto della cultura popolare, il fumetto. Unendo l’arte pittorica al disegno commerciale trasforma questa forma popolare e sintetica di comunicare un racconto in forma d’arte. Il suo nome si legherà indissolubilmente a quelle immagini ingrandite di fumetti riprodotti in grande scala.</a:t>
            </a:r>
            <a:r>
              <a:rPr lang="it-IT">
                <a:solidFill>
                  <a:srgbClr val="333333"/>
                </a:solidFill>
                <a:latin typeface="Comic Sans MS" pitchFamily="66" charset="0"/>
                <a:ea typeface="Open Sans"/>
                <a:cs typeface="Open Sans"/>
              </a:rPr>
              <a:t/>
            </a:r>
            <a:br>
              <a:rPr lang="it-IT">
                <a:solidFill>
                  <a:srgbClr val="333333"/>
                </a:solidFill>
                <a:latin typeface="Comic Sans MS" pitchFamily="66" charset="0"/>
                <a:ea typeface="Open Sans"/>
                <a:cs typeface="Open Sans"/>
              </a:rPr>
            </a:br>
            <a:endParaRPr lang="it-IT">
              <a:solidFill>
                <a:srgbClr val="FF0000"/>
              </a:solidFill>
              <a:latin typeface="Comic Sans MS" pitchFamily="66" charset="0"/>
              <a:ea typeface="Open Sans"/>
              <a:cs typeface="Open Sans"/>
            </a:endParaRPr>
          </a:p>
          <a:p>
            <a:endParaRPr lang="it-IT" sz="1200">
              <a:solidFill>
                <a:srgbClr val="333333"/>
              </a:solidFill>
              <a:latin typeface="Open Sans"/>
            </a:endParaRPr>
          </a:p>
          <a:p>
            <a:endParaRPr lang="it-IT"/>
          </a:p>
        </p:txBody>
      </p:sp>
      <p:pic>
        <p:nvPicPr>
          <p:cNvPr id="40963" name="Picture 3"/>
          <p:cNvPicPr>
            <a:picLocks noChangeAspect="1" noChangeArrowheads="1"/>
          </p:cNvPicPr>
          <p:nvPr/>
        </p:nvPicPr>
        <p:blipFill>
          <a:blip r:embed="rId2" cstate="print"/>
          <a:srcRect/>
          <a:stretch>
            <a:fillRect/>
          </a:stretch>
        </p:blipFill>
        <p:spPr bwMode="auto">
          <a:xfrm>
            <a:off x="395288" y="2420938"/>
            <a:ext cx="3133725" cy="3128962"/>
          </a:xfrm>
          <a:prstGeom prst="rect">
            <a:avLst/>
          </a:prstGeom>
          <a:noFill/>
          <a:ln w="9525">
            <a:noFill/>
            <a:miter lim="800000"/>
            <a:headEnd/>
            <a:tailEnd/>
          </a:ln>
        </p:spPr>
      </p:pic>
      <p:sp>
        <p:nvSpPr>
          <p:cNvPr id="40964" name="CasellaDiTesto 4"/>
          <p:cNvSpPr txBox="1">
            <a:spLocks noChangeArrowheads="1"/>
          </p:cNvSpPr>
          <p:nvPr/>
        </p:nvSpPr>
        <p:spPr bwMode="auto">
          <a:xfrm>
            <a:off x="571500" y="908050"/>
            <a:ext cx="3071813" cy="647700"/>
          </a:xfrm>
          <a:prstGeom prst="rect">
            <a:avLst/>
          </a:prstGeom>
          <a:noFill/>
          <a:ln w="9525">
            <a:noFill/>
            <a:miter lim="800000"/>
            <a:headEnd/>
            <a:tailEnd/>
          </a:ln>
        </p:spPr>
        <p:txBody>
          <a:bodyPr>
            <a:spAutoFit/>
          </a:bodyPr>
          <a:lstStyle/>
          <a:p>
            <a:pPr algn="ctr"/>
            <a:r>
              <a:rPr lang="it-IT" b="1">
                <a:latin typeface="Comic Sans MS" pitchFamily="66" charset="0"/>
              </a:rPr>
              <a:t>FUMETTO E </a:t>
            </a:r>
          </a:p>
          <a:p>
            <a:pPr algn="ctr"/>
            <a:r>
              <a:rPr lang="it-IT" b="1">
                <a:latin typeface="Comic Sans MS" pitchFamily="66" charset="0"/>
              </a:rPr>
              <a:t>POP ART</a:t>
            </a:r>
          </a:p>
        </p:txBody>
      </p:sp>
      <p:sp>
        <p:nvSpPr>
          <p:cNvPr id="40965" name="Segnaposto numero diapositiva 5"/>
          <p:cNvSpPr>
            <a:spLocks noGrp="1"/>
          </p:cNvSpPr>
          <p:nvPr>
            <p:ph type="sldNum" sz="quarter" idx="12"/>
          </p:nvPr>
        </p:nvSpPr>
        <p:spPr bwMode="auto">
          <a:noFill/>
          <a:ln>
            <a:miter lim="800000"/>
            <a:headEnd/>
            <a:tailEnd/>
          </a:ln>
        </p:spPr>
        <p:txBody>
          <a:bodyPr/>
          <a:lstStyle/>
          <a:p>
            <a:fld id="{DA179FCB-ADE6-40ED-AD91-1C0A8BCA88E7}" type="slidenum">
              <a:rPr lang="it-IT" smtClean="0"/>
              <a:pPr/>
              <a:t>39</a:t>
            </a:fld>
            <a:endParaRPr lang="it-IT"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asellaDiTesto 1"/>
          <p:cNvSpPr txBox="1">
            <a:spLocks noChangeArrowheads="1"/>
          </p:cNvSpPr>
          <p:nvPr/>
        </p:nvSpPr>
        <p:spPr bwMode="auto">
          <a:xfrm>
            <a:off x="500063" y="1143000"/>
            <a:ext cx="8358187" cy="4770438"/>
          </a:xfrm>
          <a:prstGeom prst="rect">
            <a:avLst/>
          </a:prstGeom>
          <a:noFill/>
          <a:ln w="9525">
            <a:noFill/>
            <a:miter lim="800000"/>
            <a:headEnd/>
            <a:tailEnd/>
          </a:ln>
        </p:spPr>
        <p:txBody>
          <a:bodyPr>
            <a:spAutoFit/>
          </a:bodyPr>
          <a:lstStyle/>
          <a:p>
            <a:r>
              <a:rPr lang="it-IT" sz="1600">
                <a:latin typeface="Comic Sans MS" pitchFamily="66" charset="0"/>
              </a:rPr>
              <a:t>Perché i fumetti della Marvel?</a:t>
            </a:r>
          </a:p>
          <a:p>
            <a:endParaRPr lang="it-IT" sz="1600">
              <a:latin typeface="Comic Sans MS" pitchFamily="66" charset="0"/>
            </a:endParaRPr>
          </a:p>
          <a:p>
            <a:r>
              <a:rPr lang="it-IT" sz="1600">
                <a:latin typeface="Comic Sans MS" pitchFamily="66" charset="0"/>
              </a:rPr>
              <a:t>Uno dei punti di forza dei personaggi della Marvel è l'attenta caratterizzazione dei protagonisti, inoltre la definizione di eroe si allontana da quella consueta. </a:t>
            </a:r>
          </a:p>
          <a:p>
            <a:r>
              <a:rPr lang="it-IT" sz="1600">
                <a:latin typeface="Comic Sans MS" pitchFamily="66" charset="0"/>
              </a:rPr>
              <a:t>Piuttosto che personaggi monodimensionali nella loro perfezione e superiorità morale, gli eroi della Marvel sono spesso degli anti-eroi, alle prese con una serie di difetti umani. </a:t>
            </a:r>
          </a:p>
          <a:p>
            <a:r>
              <a:rPr lang="it-IT" sz="1600">
                <a:latin typeface="Comic Sans MS" pitchFamily="66" charset="0"/>
              </a:rPr>
              <a:t>L'Universo Marvel è una realtà dove la trama di un albo ha delle ripercussioni anche in avventure di altri supereroi, creando un effetto a catena che illustra la crescita e i cambiamenti nei personaggi. </a:t>
            </a:r>
          </a:p>
          <a:p>
            <a:r>
              <a:rPr lang="it-IT" sz="1600">
                <a:latin typeface="Comic Sans MS" pitchFamily="66" charset="0"/>
              </a:rPr>
              <a:t>Questa "continuity" rispecchia chiaramente la nostra realtà.</a:t>
            </a:r>
          </a:p>
          <a:p>
            <a:r>
              <a:rPr lang="it-IT" sz="1600">
                <a:latin typeface="Comic Sans MS" pitchFamily="66" charset="0"/>
              </a:rPr>
              <a:t>Il legame con la realtà è rafforzato dal fatto che gli eroi della Marvel si muovono in città come New York o Chicago, rappresentate il più realisticamente possibile, spesso descrivendo l'impatto subito dai cittadini dalla presenza dei supereroi e delle loro avventure. </a:t>
            </a:r>
          </a:p>
          <a:p>
            <a:endParaRPr lang="it-IT" sz="1600">
              <a:latin typeface="Comic Sans MS" pitchFamily="66" charset="0"/>
            </a:endParaRPr>
          </a:p>
          <a:p>
            <a:endParaRPr lang="it-IT" sz="1600">
              <a:latin typeface="Comic Sans MS" pitchFamily="66" charset="0"/>
            </a:endParaRPr>
          </a:p>
          <a:p>
            <a:r>
              <a:rPr lang="it-IT" sz="1600">
                <a:latin typeface="Comic Sans MS" pitchFamily="66" charset="0"/>
              </a:rPr>
              <a:t>E allora, cominciamo a sfogliare…</a:t>
            </a:r>
          </a:p>
          <a:p>
            <a:endParaRPr lang="it-IT" sz="1600">
              <a:latin typeface="Comic Sans MS" pitchFamily="66" charset="0"/>
            </a:endParaRPr>
          </a:p>
        </p:txBody>
      </p:sp>
      <p:sp>
        <p:nvSpPr>
          <p:cNvPr id="5123" name="Segnaposto numero diapositiva 3"/>
          <p:cNvSpPr>
            <a:spLocks noGrp="1"/>
          </p:cNvSpPr>
          <p:nvPr>
            <p:ph type="sldNum" sz="quarter" idx="12"/>
          </p:nvPr>
        </p:nvSpPr>
        <p:spPr bwMode="auto">
          <a:noFill/>
          <a:ln>
            <a:miter lim="800000"/>
            <a:headEnd/>
            <a:tailEnd/>
          </a:ln>
        </p:spPr>
        <p:txBody>
          <a:bodyPr/>
          <a:lstStyle/>
          <a:p>
            <a:fld id="{37A71A90-F838-4B0B-B7B3-67D23FE2C6CC}" type="slidenum">
              <a:rPr lang="it-IT" smtClean="0"/>
              <a:pPr/>
              <a:t>4</a:t>
            </a:fld>
            <a:endParaRPr lang="it-IT"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asellaDiTesto 1"/>
          <p:cNvSpPr txBox="1">
            <a:spLocks noChangeArrowheads="1"/>
          </p:cNvSpPr>
          <p:nvPr/>
        </p:nvSpPr>
        <p:spPr bwMode="auto">
          <a:xfrm>
            <a:off x="500063" y="714375"/>
            <a:ext cx="8143875" cy="4770438"/>
          </a:xfrm>
          <a:prstGeom prst="rect">
            <a:avLst/>
          </a:prstGeom>
          <a:noFill/>
          <a:ln w="9525">
            <a:noFill/>
            <a:miter lim="800000"/>
            <a:headEnd/>
            <a:tailEnd/>
          </a:ln>
        </p:spPr>
        <p:txBody>
          <a:bodyPr>
            <a:spAutoFit/>
          </a:bodyPr>
          <a:lstStyle/>
          <a:p>
            <a:r>
              <a:rPr lang="it-IT" sz="1600">
                <a:latin typeface="Comic Sans MS" pitchFamily="66" charset="0"/>
              </a:rPr>
              <a:t>La </a:t>
            </a:r>
            <a:r>
              <a:rPr lang="it-IT" sz="1600" b="1">
                <a:solidFill>
                  <a:srgbClr val="FF0000"/>
                </a:solidFill>
                <a:latin typeface="Comic Sans MS" pitchFamily="66" charset="0"/>
              </a:rPr>
              <a:t>Pop Art </a:t>
            </a:r>
            <a:r>
              <a:rPr lang="it-IT" sz="1600">
                <a:latin typeface="Comic Sans MS" pitchFamily="66" charset="0"/>
              </a:rPr>
              <a:t>è un movimento artistico che è emerso a metà degli anni '50 in Gran Bretagna e alla fine degli anni '50 negli Stati Uniti. </a:t>
            </a:r>
          </a:p>
          <a:p>
            <a:r>
              <a:rPr lang="it-IT" sz="1600">
                <a:latin typeface="Comic Sans MS" pitchFamily="66" charset="0"/>
              </a:rPr>
              <a:t>La Pop Art ha presentato una sfida alle tradizioni d'arte includendo l'immaginario dalla cultura popolare come la pubblicità, le news, ecc. </a:t>
            </a:r>
          </a:p>
          <a:p>
            <a:r>
              <a:rPr lang="it-IT" sz="1600">
                <a:latin typeface="Comic Sans MS" pitchFamily="66" charset="0"/>
              </a:rPr>
              <a:t>Il materiale oggetto dell'espressione artistica è, a volte, rimosso visivamente dal suo contesto noto, isolato, e in combinazione con materiale estraneo. </a:t>
            </a:r>
          </a:p>
          <a:p>
            <a:r>
              <a:rPr lang="it-IT" sz="1600">
                <a:latin typeface="Comic Sans MS" pitchFamily="66" charset="0"/>
              </a:rPr>
              <a:t>Il concetto di pop art si riferisce non tanto all'arte stessa, quanto piuttosto agli atteggiamenti che la determinano.</a:t>
            </a:r>
          </a:p>
          <a:p>
            <a:r>
              <a:rPr lang="it-IT" sz="1600">
                <a:latin typeface="Comic Sans MS" pitchFamily="66" charset="0"/>
              </a:rPr>
              <a:t>Questa nuova forma d'arte popolare è in netta contrapposizione con l'eccessivo intellettualismo dell‘Espressionismo astratto e rivolge la propria attenzione agli oggetti, ai miti e ai linguaggi della società dei consumi.</a:t>
            </a:r>
          </a:p>
          <a:p>
            <a:r>
              <a:rPr lang="it-IT" sz="1600">
                <a:latin typeface="Comic Sans MS" pitchFamily="66" charset="0"/>
              </a:rPr>
              <a:t>L'appellativo "popolare" deve essere inteso però in modo corretto, non come arte del popolo o per il popolo ma, come arte di massa, cioè prodotta in serie. </a:t>
            </a:r>
          </a:p>
          <a:p>
            <a:r>
              <a:rPr lang="it-IT" sz="1600">
                <a:latin typeface="Comic Sans MS" pitchFamily="66" charset="0"/>
              </a:rPr>
              <a:t>In un mondo dominato dal consumo, la Pop art respinge la depressione dell'interiorità e dell'istintività e guarda, invece, al mondo esterno, al complesso di stimoli visivi che circondano l'uomo contemporaneo. </a:t>
            </a:r>
          </a:p>
          <a:p>
            <a:r>
              <a:rPr lang="it-IT" sz="1600">
                <a:latin typeface="Comic Sans MS" pitchFamily="66" charset="0"/>
              </a:rPr>
              <a:t>Il fatto di voler mettere sulla tela o in scultura oggetti quotidiani elevandoli a manifestazione artistica si può idealmente collegare al movimento svizzero Dada, ma completamente spogliato da qualsiasi intento critico.</a:t>
            </a:r>
          </a:p>
        </p:txBody>
      </p:sp>
      <p:sp>
        <p:nvSpPr>
          <p:cNvPr id="41987" name="Segnaposto numero diapositiva 3"/>
          <p:cNvSpPr>
            <a:spLocks noGrp="1"/>
          </p:cNvSpPr>
          <p:nvPr>
            <p:ph type="sldNum" sz="quarter" idx="12"/>
          </p:nvPr>
        </p:nvSpPr>
        <p:spPr bwMode="auto">
          <a:noFill/>
          <a:ln>
            <a:miter lim="800000"/>
            <a:headEnd/>
            <a:tailEnd/>
          </a:ln>
        </p:spPr>
        <p:txBody>
          <a:bodyPr/>
          <a:lstStyle/>
          <a:p>
            <a:fld id="{1415DC23-530C-4C53-A958-5B6E3D29E450}" type="slidenum">
              <a:rPr lang="it-IT" smtClean="0"/>
              <a:pPr/>
              <a:t>40</a:t>
            </a:fld>
            <a:endParaRPr lang="it-IT"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asellaDiTesto 1"/>
          <p:cNvSpPr txBox="1">
            <a:spLocks noChangeArrowheads="1"/>
          </p:cNvSpPr>
          <p:nvPr/>
        </p:nvSpPr>
        <p:spPr bwMode="auto">
          <a:xfrm>
            <a:off x="642938" y="1000125"/>
            <a:ext cx="7858125" cy="4770438"/>
          </a:xfrm>
          <a:prstGeom prst="rect">
            <a:avLst/>
          </a:prstGeom>
          <a:noFill/>
          <a:ln w="9525">
            <a:noFill/>
            <a:miter lim="800000"/>
            <a:headEnd/>
            <a:tailEnd/>
          </a:ln>
        </p:spPr>
        <p:txBody>
          <a:bodyPr>
            <a:spAutoFit/>
          </a:bodyPr>
          <a:lstStyle/>
          <a:p>
            <a:r>
              <a:rPr lang="it-IT" sz="1600" b="1">
                <a:latin typeface="Comic Sans MS" pitchFamily="66" charset="0"/>
              </a:rPr>
              <a:t>CONCLUSIONI</a:t>
            </a:r>
          </a:p>
          <a:p>
            <a:endParaRPr lang="it-IT" sz="1600">
              <a:latin typeface="Comic Sans MS" pitchFamily="66" charset="0"/>
            </a:endParaRPr>
          </a:p>
          <a:p>
            <a:r>
              <a:rPr lang="it-IT" sz="1600">
                <a:latin typeface="Comic Sans MS" pitchFamily="66" charset="0"/>
              </a:rPr>
              <a:t>Spero di essere stato esauriente e coinvolgente, di aver saputo trasmettere un po’ di curiosità per il mondo dei fumetti.</a:t>
            </a:r>
          </a:p>
          <a:p>
            <a:r>
              <a:rPr lang="it-IT" sz="1600">
                <a:latin typeface="Comic Sans MS" pitchFamily="66" charset="0"/>
              </a:rPr>
              <a:t>Ma soprattutto spero di essere stato in grado di dimostrare che si possono trattare argomenti “importanti” da un punto di vista all’apparenza “semplice” ma non poi così “futile”.</a:t>
            </a:r>
          </a:p>
          <a:p>
            <a:endParaRPr lang="it-IT" sz="1600">
              <a:latin typeface="Comic Sans MS" pitchFamily="66" charset="0"/>
            </a:endParaRPr>
          </a:p>
          <a:p>
            <a:endParaRPr lang="it-IT" sz="1600"/>
          </a:p>
          <a:p>
            <a:endParaRPr lang="it-IT" sz="1600"/>
          </a:p>
          <a:p>
            <a:endParaRPr lang="it-IT" sz="1600"/>
          </a:p>
          <a:p>
            <a:endParaRPr lang="it-IT" sz="1600"/>
          </a:p>
          <a:p>
            <a:r>
              <a:rPr lang="it-IT" sz="1600">
                <a:latin typeface="Comic Sans MS" pitchFamily="66" charset="0"/>
              </a:rPr>
              <a:t>Fonti degli argomenti trattati, oltre ai libri di testo:</a:t>
            </a:r>
          </a:p>
          <a:p>
            <a:endParaRPr lang="it-IT" sz="1600"/>
          </a:p>
          <a:p>
            <a:r>
              <a:rPr lang="it-IT" sz="1600" u="sng">
                <a:hlinkClick r:id="rId2"/>
              </a:rPr>
              <a:t>http://marvel.com/comics</a:t>
            </a:r>
            <a:r>
              <a:rPr lang="it-IT" sz="1600"/>
              <a:t> </a:t>
            </a:r>
          </a:p>
          <a:p>
            <a:r>
              <a:rPr lang="it-IT" sz="1600" u="sng">
                <a:hlinkClick r:id="rId3"/>
              </a:rPr>
              <a:t>http://it.wikipedia.org</a:t>
            </a:r>
            <a:r>
              <a:rPr lang="it-IT" sz="1600"/>
              <a:t>  </a:t>
            </a:r>
          </a:p>
          <a:p>
            <a:r>
              <a:rPr lang="it-IT" sz="1600" u="sng">
                <a:hlinkClick r:id="rId4"/>
              </a:rPr>
              <a:t>http://www.vialattea.net</a:t>
            </a:r>
            <a:r>
              <a:rPr lang="it-IT" sz="1600"/>
              <a:t> </a:t>
            </a:r>
          </a:p>
          <a:p>
            <a:r>
              <a:rPr lang="it-IT" sz="1600" u="sng">
                <a:hlinkClick r:id="rId5"/>
              </a:rPr>
              <a:t>http://www.focus.it</a:t>
            </a:r>
            <a:r>
              <a:rPr lang="it-IT" sz="1600"/>
              <a:t> </a:t>
            </a:r>
          </a:p>
          <a:p>
            <a:r>
              <a:rPr lang="it-IT" sz="1600" u="sng">
                <a:hlinkClick r:id="rId6"/>
              </a:rPr>
              <a:t>http://www.sapere.it</a:t>
            </a:r>
            <a:r>
              <a:rPr lang="it-IT" sz="1600"/>
              <a:t> </a:t>
            </a:r>
          </a:p>
        </p:txBody>
      </p:sp>
      <p:sp>
        <p:nvSpPr>
          <p:cNvPr id="43011" name="Segnaposto numero diapositiva 3"/>
          <p:cNvSpPr>
            <a:spLocks noGrp="1"/>
          </p:cNvSpPr>
          <p:nvPr>
            <p:ph type="sldNum" sz="quarter" idx="12"/>
          </p:nvPr>
        </p:nvSpPr>
        <p:spPr bwMode="auto">
          <a:noFill/>
          <a:ln>
            <a:miter lim="800000"/>
            <a:headEnd/>
            <a:tailEnd/>
          </a:ln>
        </p:spPr>
        <p:txBody>
          <a:bodyPr/>
          <a:lstStyle/>
          <a:p>
            <a:fld id="{7FBE2E83-9655-4AAE-9D40-19C541CD9FBA}" type="slidenum">
              <a:rPr lang="it-IT" smtClean="0"/>
              <a:pPr/>
              <a:t>41</a:t>
            </a:fld>
            <a:endParaRPr lang="it-IT"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ttangolo 1"/>
          <p:cNvSpPr>
            <a:spLocks noChangeArrowheads="1"/>
          </p:cNvSpPr>
          <p:nvPr/>
        </p:nvSpPr>
        <p:spPr bwMode="auto">
          <a:xfrm>
            <a:off x="214313" y="571500"/>
            <a:ext cx="7072312" cy="2862263"/>
          </a:xfrm>
          <a:prstGeom prst="rect">
            <a:avLst/>
          </a:prstGeom>
          <a:noFill/>
          <a:ln w="9525">
            <a:noFill/>
            <a:miter lim="800000"/>
            <a:headEnd/>
            <a:tailEnd/>
          </a:ln>
        </p:spPr>
        <p:txBody>
          <a:bodyPr>
            <a:spAutoFit/>
          </a:bodyPr>
          <a:lstStyle/>
          <a:p>
            <a:r>
              <a:rPr lang="it-IT" sz="1600">
                <a:latin typeface="Comic Sans MS" pitchFamily="66" charset="0"/>
              </a:rPr>
              <a:t>Gli eroi Marvel sono dunque figure comuni che vengono colpite da una “disgrazia”. Questo evento traumatico conferisce loro</a:t>
            </a:r>
            <a:r>
              <a:rPr lang="it-IT" sz="1600">
                <a:solidFill>
                  <a:srgbClr val="0070C0"/>
                </a:solidFill>
                <a:latin typeface="Comic Sans MS" pitchFamily="66" charset="0"/>
              </a:rPr>
              <a:t> </a:t>
            </a:r>
            <a:r>
              <a:rPr lang="it-IT" sz="1600" b="1">
                <a:solidFill>
                  <a:srgbClr val="0070C0"/>
                </a:solidFill>
                <a:latin typeface="Comic Sans MS" pitchFamily="66" charset="0"/>
              </a:rPr>
              <a:t>poteri eccezionali</a:t>
            </a:r>
            <a:r>
              <a:rPr lang="it-IT" sz="1600">
                <a:latin typeface="Comic Sans MS" pitchFamily="66" charset="0"/>
              </a:rPr>
              <a:t>, ma non ne cancella </a:t>
            </a:r>
            <a:r>
              <a:rPr lang="it-IT" sz="1600" b="1">
                <a:solidFill>
                  <a:srgbClr val="0070C0"/>
                </a:solidFill>
                <a:latin typeface="Comic Sans MS" pitchFamily="66" charset="0"/>
              </a:rPr>
              <a:t>contraddizioni e incertezze umane</a:t>
            </a:r>
            <a:r>
              <a:rPr lang="it-IT" sz="1600">
                <a:latin typeface="Comic Sans MS" pitchFamily="66" charset="0"/>
              </a:rPr>
              <a:t>. Emblematico, da questo punto di vista, è </a:t>
            </a:r>
            <a:r>
              <a:rPr lang="it-IT" sz="1600">
                <a:solidFill>
                  <a:srgbClr val="FF0000"/>
                </a:solidFill>
                <a:latin typeface="Comic Sans MS" pitchFamily="66" charset="0"/>
              </a:rPr>
              <a:t>Spiderman</a:t>
            </a:r>
            <a:r>
              <a:rPr lang="it-IT" sz="1600">
                <a:latin typeface="Comic Sans MS" pitchFamily="66" charset="0"/>
              </a:rPr>
              <a:t>, supereroe ma anche adolescente insicuro e autoironico. </a:t>
            </a:r>
          </a:p>
          <a:p>
            <a:r>
              <a:rPr lang="it-IT" sz="1600">
                <a:latin typeface="Comic Sans MS" pitchFamily="66" charset="0"/>
              </a:rPr>
              <a:t>Saranno proprio queste caratteristiche a determinare le più interessanti evoluzioni del genere supereroico, che dai racconti molto ingenui degli anni sessanta passa a livelli sempre maggiori di complessità e di scavo psicologico.</a:t>
            </a:r>
          </a:p>
          <a:p>
            <a:endParaRPr lang="it-IT">
              <a:latin typeface="Calibri" pitchFamily="34" charset="0"/>
            </a:endParaRPr>
          </a:p>
          <a:p>
            <a:endParaRPr lang="it-IT">
              <a:latin typeface="Calibri" pitchFamily="34" charset="0"/>
            </a:endParaRPr>
          </a:p>
        </p:txBody>
      </p:sp>
      <p:pic>
        <p:nvPicPr>
          <p:cNvPr id="6147" name="Picture 2" descr="http://www.rai.it/dl/images/13155908741392.jpg"/>
          <p:cNvPicPr>
            <a:picLocks noChangeAspect="1" noChangeArrowheads="1"/>
          </p:cNvPicPr>
          <p:nvPr/>
        </p:nvPicPr>
        <p:blipFill>
          <a:blip r:embed="rId2" cstate="print"/>
          <a:srcRect/>
          <a:stretch>
            <a:fillRect/>
          </a:stretch>
        </p:blipFill>
        <p:spPr bwMode="auto">
          <a:xfrm>
            <a:off x="142875" y="3340100"/>
            <a:ext cx="4000500" cy="3063875"/>
          </a:xfrm>
          <a:prstGeom prst="rect">
            <a:avLst/>
          </a:prstGeom>
          <a:noFill/>
          <a:ln w="9525">
            <a:noFill/>
            <a:miter lim="800000"/>
            <a:headEnd/>
            <a:tailEnd/>
          </a:ln>
        </p:spPr>
      </p:pic>
      <p:pic>
        <p:nvPicPr>
          <p:cNvPr id="6148" name="Picture 4" descr="http://i41.tinypic.com/313rncz.jpg"/>
          <p:cNvPicPr>
            <a:picLocks noChangeAspect="1" noChangeArrowheads="1"/>
          </p:cNvPicPr>
          <p:nvPr/>
        </p:nvPicPr>
        <p:blipFill>
          <a:blip r:embed="rId3" cstate="print"/>
          <a:srcRect/>
          <a:stretch>
            <a:fillRect/>
          </a:stretch>
        </p:blipFill>
        <p:spPr bwMode="auto">
          <a:xfrm>
            <a:off x="7358063" y="428625"/>
            <a:ext cx="1531937" cy="2357438"/>
          </a:xfrm>
          <a:prstGeom prst="rect">
            <a:avLst/>
          </a:prstGeom>
          <a:noFill/>
          <a:ln w="9525">
            <a:noFill/>
            <a:miter lim="800000"/>
            <a:headEnd/>
            <a:tailEnd/>
          </a:ln>
        </p:spPr>
      </p:pic>
      <p:sp>
        <p:nvSpPr>
          <p:cNvPr id="6149" name="CasellaDiTesto 6"/>
          <p:cNvSpPr txBox="1">
            <a:spLocks noChangeArrowheads="1"/>
          </p:cNvSpPr>
          <p:nvPr/>
        </p:nvSpPr>
        <p:spPr bwMode="auto">
          <a:xfrm>
            <a:off x="4286250" y="2928938"/>
            <a:ext cx="4357688" cy="3786187"/>
          </a:xfrm>
          <a:prstGeom prst="rect">
            <a:avLst/>
          </a:prstGeom>
          <a:noFill/>
          <a:ln w="9525">
            <a:noFill/>
            <a:miter lim="800000"/>
            <a:headEnd/>
            <a:tailEnd/>
          </a:ln>
        </p:spPr>
        <p:txBody>
          <a:bodyPr>
            <a:spAutoFit/>
          </a:bodyPr>
          <a:lstStyle/>
          <a:p>
            <a:r>
              <a:rPr lang="it-IT" sz="1600">
                <a:latin typeface="Comic Sans MS" pitchFamily="66" charset="0"/>
              </a:rPr>
              <a:t>Ne è un esempio il fumetto di Spiderman pubblicato subito dopo la tragedia </a:t>
            </a:r>
          </a:p>
          <a:p>
            <a:r>
              <a:rPr lang="it-IT" sz="1600">
                <a:latin typeface="Comic Sans MS" pitchFamily="66" charset="0"/>
              </a:rPr>
              <a:t>dell’ </a:t>
            </a:r>
            <a:r>
              <a:rPr lang="it-IT" sz="1600" b="1">
                <a:solidFill>
                  <a:srgbClr val="0070C0"/>
                </a:solidFill>
                <a:latin typeface="Comic Sans MS" pitchFamily="66" charset="0"/>
              </a:rPr>
              <a:t>11</a:t>
            </a:r>
            <a:r>
              <a:rPr lang="it-IT" sz="1600" b="1">
                <a:latin typeface="Comic Sans MS" pitchFamily="66" charset="0"/>
              </a:rPr>
              <a:t> </a:t>
            </a:r>
            <a:r>
              <a:rPr lang="it-IT" sz="1600" b="1">
                <a:solidFill>
                  <a:srgbClr val="0070C0"/>
                </a:solidFill>
                <a:latin typeface="Comic Sans MS" pitchFamily="66" charset="0"/>
              </a:rPr>
              <a:t>settembre 2001</a:t>
            </a:r>
            <a:r>
              <a:rPr lang="it-IT" sz="1600">
                <a:latin typeface="Comic Sans MS" pitchFamily="66" charset="0"/>
              </a:rPr>
              <a:t>, nel quale il protagonista si dispera tra le macerie delle Torri Gemelle. </a:t>
            </a:r>
          </a:p>
          <a:p>
            <a:r>
              <a:rPr lang="it-IT" sz="1600">
                <a:latin typeface="Comic Sans MS" pitchFamily="66" charset="0"/>
              </a:rPr>
              <a:t>Anche il mondo dei supereroi rimane completamente inerme, impotente e quasi inebetito di fronte ad un disastro così immenso. </a:t>
            </a:r>
          </a:p>
          <a:p>
            <a:r>
              <a:rPr lang="it-IT" sz="1600">
                <a:latin typeface="Comic Sans MS" pitchFamily="66" charset="0"/>
              </a:rPr>
              <a:t>La Marvel prese una decisione non scontata e decise di pubblicare una storia che fosse anche un evento commemorativo ed un omaggio a tutte le vittime e a tutti </a:t>
            </a:r>
            <a:r>
              <a:rPr lang="it-IT" sz="1600" b="1">
                <a:solidFill>
                  <a:srgbClr val="0070C0"/>
                </a:solidFill>
                <a:latin typeface="Comic Sans MS" pitchFamily="66" charset="0"/>
              </a:rPr>
              <a:t>gli eroi (reali)</a:t>
            </a:r>
            <a:r>
              <a:rPr lang="it-IT" sz="1600" b="1">
                <a:latin typeface="Comic Sans MS" pitchFamily="66" charset="0"/>
              </a:rPr>
              <a:t> </a:t>
            </a:r>
            <a:r>
              <a:rPr lang="it-IT" sz="1600">
                <a:latin typeface="Comic Sans MS" pitchFamily="66" charset="0"/>
              </a:rPr>
              <a:t>che quel giorno fecero il possibile e l’impossibile per gestire l’incubo. </a:t>
            </a:r>
          </a:p>
        </p:txBody>
      </p:sp>
      <p:sp>
        <p:nvSpPr>
          <p:cNvPr id="6150" name="Segnaposto numero diapositiva 6"/>
          <p:cNvSpPr>
            <a:spLocks noGrp="1"/>
          </p:cNvSpPr>
          <p:nvPr>
            <p:ph type="sldNum" sz="quarter" idx="12"/>
          </p:nvPr>
        </p:nvSpPr>
        <p:spPr bwMode="auto">
          <a:noFill/>
          <a:ln>
            <a:miter lim="800000"/>
            <a:headEnd/>
            <a:tailEnd/>
          </a:ln>
        </p:spPr>
        <p:txBody>
          <a:bodyPr/>
          <a:lstStyle/>
          <a:p>
            <a:fld id="{798267C6-3471-4967-A570-70B446570434}" type="slidenum">
              <a:rPr lang="it-IT" smtClean="0"/>
              <a:pPr/>
              <a:t>5</a:t>
            </a:fld>
            <a:endParaRPr lang="it-IT"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ttangolo 1"/>
          <p:cNvSpPr>
            <a:spLocks noChangeArrowheads="1"/>
          </p:cNvSpPr>
          <p:nvPr/>
        </p:nvSpPr>
        <p:spPr bwMode="auto">
          <a:xfrm>
            <a:off x="4000500" y="1714500"/>
            <a:ext cx="4572000" cy="5770563"/>
          </a:xfrm>
          <a:prstGeom prst="rect">
            <a:avLst/>
          </a:prstGeom>
          <a:noFill/>
          <a:ln w="9525">
            <a:noFill/>
            <a:miter lim="800000"/>
            <a:headEnd/>
            <a:tailEnd/>
          </a:ln>
        </p:spPr>
        <p:txBody>
          <a:bodyPr>
            <a:spAutoFit/>
          </a:bodyPr>
          <a:lstStyle/>
          <a:p>
            <a:pPr>
              <a:spcBef>
                <a:spcPct val="50000"/>
              </a:spcBef>
            </a:pPr>
            <a:r>
              <a:rPr lang="it-IT">
                <a:latin typeface="Comic Sans MS" pitchFamily="66" charset="0"/>
              </a:rPr>
              <a:t>Il primo supereroe a comparire sulla scena dei fumetti è </a:t>
            </a:r>
            <a:r>
              <a:rPr lang="it-IT">
                <a:solidFill>
                  <a:srgbClr val="FF0000"/>
                </a:solidFill>
                <a:latin typeface="Comic Sans MS" pitchFamily="66" charset="0"/>
              </a:rPr>
              <a:t>Superman</a:t>
            </a:r>
            <a:r>
              <a:rPr lang="it-IT">
                <a:latin typeface="Comic Sans MS" pitchFamily="66" charset="0"/>
              </a:rPr>
              <a:t>.       Ideato già nel 1933, appare per la prima volta sulla rivista Action Comics nel 1938.                                                    Gli autori sono lo sceneggiatore Jerry Siegel e il disegnatore Joe Shuster.</a:t>
            </a:r>
          </a:p>
          <a:p>
            <a:pPr>
              <a:spcBef>
                <a:spcPct val="50000"/>
              </a:spcBef>
            </a:pPr>
            <a:r>
              <a:rPr lang="it-IT">
                <a:latin typeface="Comic Sans MS" pitchFamily="66" charset="0"/>
              </a:rPr>
              <a:t>Superman, come i supereroi in genere, nasconde la propria natura di essere eccezionale sotto la maschera di un uomo comune, nel suo caso il giornalista Clark Kent, incarnando da subito la doppia identità tra la natura umana e quella ultraumana del personaggio.</a:t>
            </a:r>
          </a:p>
          <a:p>
            <a:pPr>
              <a:spcBef>
                <a:spcPct val="50000"/>
              </a:spcBef>
            </a:pPr>
            <a:endParaRPr lang="it-IT">
              <a:latin typeface="Comic Sans MS" pitchFamily="66" charset="0"/>
            </a:endParaRPr>
          </a:p>
          <a:p>
            <a:pPr>
              <a:spcBef>
                <a:spcPct val="50000"/>
              </a:spcBef>
            </a:pPr>
            <a:endParaRPr lang="it-IT">
              <a:latin typeface="Comic Sans MS" pitchFamily="66" charset="0"/>
            </a:endParaRPr>
          </a:p>
          <a:p>
            <a:pPr>
              <a:spcBef>
                <a:spcPct val="50000"/>
              </a:spcBef>
            </a:pPr>
            <a:endParaRPr lang="it-IT">
              <a:latin typeface="Comic Sans MS" pitchFamily="66" charset="0"/>
            </a:endParaRPr>
          </a:p>
          <a:p>
            <a:pPr>
              <a:spcBef>
                <a:spcPct val="50000"/>
              </a:spcBef>
            </a:pPr>
            <a:endParaRPr lang="it-IT">
              <a:latin typeface="Comic Sans MS" pitchFamily="66" charset="0"/>
            </a:endParaRPr>
          </a:p>
        </p:txBody>
      </p:sp>
      <p:pic>
        <p:nvPicPr>
          <p:cNvPr id="7171" name="Picture 19" descr="C:\Documents and Settings\corradi01\Desktop\TESI\immagini\Superman_comic.jpg"/>
          <p:cNvPicPr>
            <a:picLocks noChangeAspect="1" noChangeArrowheads="1"/>
          </p:cNvPicPr>
          <p:nvPr/>
        </p:nvPicPr>
        <p:blipFill>
          <a:blip r:embed="rId2" cstate="print"/>
          <a:srcRect/>
          <a:stretch>
            <a:fillRect/>
          </a:stretch>
        </p:blipFill>
        <p:spPr bwMode="auto">
          <a:xfrm>
            <a:off x="928688" y="2857500"/>
            <a:ext cx="2286000" cy="3521075"/>
          </a:xfrm>
          <a:prstGeom prst="rect">
            <a:avLst/>
          </a:prstGeom>
          <a:noFill/>
          <a:ln w="3175">
            <a:solidFill>
              <a:srgbClr val="000000"/>
            </a:solidFill>
            <a:miter lim="800000"/>
            <a:headEnd/>
            <a:tailEnd/>
          </a:ln>
        </p:spPr>
      </p:pic>
      <p:sp>
        <p:nvSpPr>
          <p:cNvPr id="5" name="Rettangolo 4"/>
          <p:cNvSpPr/>
          <p:nvPr/>
        </p:nvSpPr>
        <p:spPr>
          <a:xfrm>
            <a:off x="5143500" y="642938"/>
            <a:ext cx="2071688" cy="646112"/>
          </a:xfrm>
          <a:prstGeom prst="rect">
            <a:avLst/>
          </a:prstGeom>
        </p:spPr>
        <p:txBody>
          <a:bodyPr>
            <a:spAutoFit/>
          </a:bodyPr>
          <a:lstStyle/>
          <a:p>
            <a:pPr algn="ctr" fontAlgn="auto">
              <a:spcBef>
                <a:spcPts val="0"/>
              </a:spcBef>
              <a:spcAft>
                <a:spcPts val="0"/>
              </a:spcAft>
              <a:defRPr/>
            </a:pPr>
            <a:r>
              <a:rPr lang="it-IT" dirty="0">
                <a:effectLst>
                  <a:outerShdw blurRad="38100" dist="38100" dir="2700000" algn="tl">
                    <a:srgbClr val="C0C0C0"/>
                  </a:outerShdw>
                </a:effectLst>
                <a:latin typeface="Comic Sans MS" pitchFamily="66" charset="0"/>
              </a:rPr>
              <a:t>PRIMO SUPEREROE</a:t>
            </a:r>
          </a:p>
        </p:txBody>
      </p:sp>
      <p:sp>
        <p:nvSpPr>
          <p:cNvPr id="6" name="Rettangolo 5"/>
          <p:cNvSpPr/>
          <p:nvPr/>
        </p:nvSpPr>
        <p:spPr>
          <a:xfrm>
            <a:off x="571500" y="857250"/>
            <a:ext cx="3071813" cy="830263"/>
          </a:xfrm>
          <a:prstGeom prst="rect">
            <a:avLst/>
          </a:prstGeom>
        </p:spPr>
        <p:txBody>
          <a:bodyPr>
            <a:spAutoFit/>
          </a:bodyPr>
          <a:lstStyle/>
          <a:p>
            <a:pPr algn="ctr" fontAlgn="auto">
              <a:spcBef>
                <a:spcPts val="0"/>
              </a:spcBef>
              <a:spcAft>
                <a:spcPts val="0"/>
              </a:spcAft>
              <a:defRPr/>
            </a:pPr>
            <a:r>
              <a:rPr lang="it-IT" sz="2800" b="1" dirty="0">
                <a:solidFill>
                  <a:srgbClr val="FF0000"/>
                </a:solidFill>
                <a:effectLst>
                  <a:outerShdw blurRad="38100" dist="38100" dir="2700000" algn="tl">
                    <a:srgbClr val="C0C0C0"/>
                  </a:outerShdw>
                </a:effectLst>
                <a:latin typeface="Comic Sans MS" pitchFamily="66" charset="0"/>
              </a:rPr>
              <a:t>SUPERMAN</a:t>
            </a:r>
            <a:r>
              <a:rPr lang="it-IT" b="1" dirty="0">
                <a:solidFill>
                  <a:srgbClr val="FF0000"/>
                </a:solidFill>
                <a:effectLst>
                  <a:outerShdw blurRad="38100" dist="38100" dir="2700000" algn="tl">
                    <a:srgbClr val="C0C0C0"/>
                  </a:outerShdw>
                </a:effectLst>
                <a:latin typeface="Comic Sans MS" pitchFamily="66" charset="0"/>
              </a:rPr>
              <a:t> </a:t>
            </a:r>
          </a:p>
          <a:p>
            <a:pPr algn="ctr" fontAlgn="auto">
              <a:spcBef>
                <a:spcPts val="0"/>
              </a:spcBef>
              <a:spcAft>
                <a:spcPts val="0"/>
              </a:spcAft>
              <a:defRPr/>
            </a:pPr>
            <a:r>
              <a:rPr lang="it-IT" sz="2000" b="1" dirty="0">
                <a:solidFill>
                  <a:srgbClr val="FF0000"/>
                </a:solidFill>
                <a:effectLst>
                  <a:outerShdw blurRad="38100" dist="38100" dir="2700000" algn="tl">
                    <a:srgbClr val="C0C0C0"/>
                  </a:outerShdw>
                </a:effectLst>
                <a:latin typeface="Comic Sans MS" pitchFamily="66" charset="0"/>
              </a:rPr>
              <a:t>(1938)</a:t>
            </a:r>
          </a:p>
        </p:txBody>
      </p:sp>
      <p:sp>
        <p:nvSpPr>
          <p:cNvPr id="7" name="Freccia in giù 6"/>
          <p:cNvSpPr/>
          <p:nvPr/>
        </p:nvSpPr>
        <p:spPr>
          <a:xfrm>
            <a:off x="2000250" y="2000250"/>
            <a:ext cx="214313" cy="357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7175" name="Segnaposto numero diapositiva 8"/>
          <p:cNvSpPr>
            <a:spLocks noGrp="1"/>
          </p:cNvSpPr>
          <p:nvPr>
            <p:ph type="sldNum" sz="quarter" idx="12"/>
          </p:nvPr>
        </p:nvSpPr>
        <p:spPr bwMode="auto">
          <a:noFill/>
          <a:ln>
            <a:miter lim="800000"/>
            <a:headEnd/>
            <a:tailEnd/>
          </a:ln>
        </p:spPr>
        <p:txBody>
          <a:bodyPr/>
          <a:lstStyle/>
          <a:p>
            <a:fld id="{30D06A04-C738-4C29-9BF9-530454EED4A2}" type="slidenum">
              <a:rPr lang="it-IT" smtClean="0"/>
              <a:pPr/>
              <a:t>6</a:t>
            </a:fld>
            <a:endParaRPr lang="it-IT"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ttangolo 1"/>
          <p:cNvSpPr>
            <a:spLocks noChangeArrowheads="1"/>
          </p:cNvSpPr>
          <p:nvPr/>
        </p:nvSpPr>
        <p:spPr bwMode="auto">
          <a:xfrm>
            <a:off x="3500438" y="1214438"/>
            <a:ext cx="5214937" cy="1662112"/>
          </a:xfrm>
          <a:prstGeom prst="rect">
            <a:avLst/>
          </a:prstGeom>
          <a:noFill/>
          <a:ln w="9525">
            <a:noFill/>
            <a:miter lim="800000"/>
            <a:headEnd/>
            <a:tailEnd/>
          </a:ln>
        </p:spPr>
        <p:txBody>
          <a:bodyPr>
            <a:spAutoFit/>
          </a:bodyPr>
          <a:lstStyle/>
          <a:p>
            <a:pPr>
              <a:spcBef>
                <a:spcPct val="50000"/>
              </a:spcBef>
            </a:pPr>
            <a:r>
              <a:rPr lang="it-IT" sz="1600">
                <a:latin typeface="Comic Sans MS" pitchFamily="66" charset="0"/>
              </a:rPr>
              <a:t>Alla pubblicazione di Superman fa seguito un’ondata di fumetti supereroici, che culmina negli anni della Seconda guerra mondiale.</a:t>
            </a:r>
          </a:p>
          <a:p>
            <a:pPr>
              <a:spcBef>
                <a:spcPct val="50000"/>
              </a:spcBef>
            </a:pPr>
            <a:r>
              <a:rPr lang="it-IT">
                <a:latin typeface="Comic Sans MS" pitchFamily="66" charset="0"/>
              </a:rPr>
              <a:t> </a:t>
            </a:r>
          </a:p>
          <a:p>
            <a:pPr>
              <a:spcBef>
                <a:spcPct val="50000"/>
              </a:spcBef>
            </a:pPr>
            <a:endParaRPr lang="it-IT">
              <a:latin typeface="Comic Sans MS" pitchFamily="66" charset="0"/>
            </a:endParaRPr>
          </a:p>
        </p:txBody>
      </p:sp>
      <p:sp>
        <p:nvSpPr>
          <p:cNvPr id="4" name="Rettangolo 3"/>
          <p:cNvSpPr/>
          <p:nvPr/>
        </p:nvSpPr>
        <p:spPr>
          <a:xfrm>
            <a:off x="785813" y="1214438"/>
            <a:ext cx="2286000" cy="646112"/>
          </a:xfrm>
          <a:prstGeom prst="rect">
            <a:avLst/>
          </a:prstGeom>
        </p:spPr>
        <p:txBody>
          <a:bodyPr>
            <a:spAutoFit/>
          </a:bodyPr>
          <a:lstStyle/>
          <a:p>
            <a:pPr algn="ctr" fontAlgn="auto">
              <a:spcBef>
                <a:spcPts val="0"/>
              </a:spcBef>
              <a:spcAft>
                <a:spcPts val="0"/>
              </a:spcAft>
              <a:defRPr/>
            </a:pPr>
            <a:r>
              <a:rPr lang="it-IT" b="1" dirty="0">
                <a:effectLst>
                  <a:outerShdw blurRad="38100" dist="38100" dir="2700000" algn="tl">
                    <a:srgbClr val="C0C0C0"/>
                  </a:outerShdw>
                </a:effectLst>
                <a:latin typeface="Comic Sans MS" pitchFamily="66" charset="0"/>
              </a:rPr>
              <a:t>FUMETTO </a:t>
            </a:r>
            <a:r>
              <a:rPr lang="it-IT" b="1" dirty="0" err="1">
                <a:effectLst>
                  <a:outerShdw blurRad="38100" dist="38100" dir="2700000" algn="tl">
                    <a:srgbClr val="C0C0C0"/>
                  </a:outerShdw>
                </a:effectLst>
                <a:latin typeface="Comic Sans MS" pitchFamily="66" charset="0"/>
              </a:rPr>
              <a:t>DI</a:t>
            </a:r>
            <a:r>
              <a:rPr lang="it-IT" b="1" dirty="0">
                <a:effectLst>
                  <a:outerShdw blurRad="38100" dist="38100" dir="2700000" algn="tl">
                    <a:srgbClr val="C0C0C0"/>
                  </a:outerShdw>
                </a:effectLst>
                <a:latin typeface="Comic Sans MS" pitchFamily="66" charset="0"/>
              </a:rPr>
              <a:t> PROPAGANDA</a:t>
            </a:r>
          </a:p>
        </p:txBody>
      </p:sp>
      <p:sp>
        <p:nvSpPr>
          <p:cNvPr id="8196" name="Rettangolo 6"/>
          <p:cNvSpPr>
            <a:spLocks noChangeArrowheads="1"/>
          </p:cNvSpPr>
          <p:nvPr/>
        </p:nvSpPr>
        <p:spPr bwMode="auto">
          <a:xfrm>
            <a:off x="3500438" y="2571750"/>
            <a:ext cx="5143500" cy="3540125"/>
          </a:xfrm>
          <a:prstGeom prst="rect">
            <a:avLst/>
          </a:prstGeom>
          <a:noFill/>
          <a:ln w="9525">
            <a:noFill/>
            <a:miter lim="800000"/>
            <a:headEnd/>
            <a:tailEnd/>
          </a:ln>
        </p:spPr>
        <p:txBody>
          <a:bodyPr>
            <a:spAutoFit/>
          </a:bodyPr>
          <a:lstStyle/>
          <a:p>
            <a:r>
              <a:rPr lang="it-IT" sz="1600">
                <a:latin typeface="Comic Sans MS" pitchFamily="66" charset="0"/>
              </a:rPr>
              <a:t>Il fumetto divenne, negli anni del conflitto europeo, un forte strumento di propaganda. </a:t>
            </a:r>
          </a:p>
          <a:p>
            <a:r>
              <a:rPr lang="it-IT" sz="1600">
                <a:latin typeface="Comic Sans MS" pitchFamily="66" charset="0"/>
              </a:rPr>
              <a:t>La guerra appariva come un’eccitante avventura, necessaria e sempre giustificata da un principio etico. </a:t>
            </a:r>
          </a:p>
          <a:p>
            <a:r>
              <a:rPr lang="it-IT" sz="1600">
                <a:latin typeface="Comic Sans MS" pitchFamily="66" charset="0"/>
              </a:rPr>
              <a:t>I creatori di comics  prendono coscienza del fortissimo ascendente psicologico esercitato sui lettori, e creano dei paladini, inevitabilmente buoni e valorosi, che si scontrano con cattivi invasori, li sconfiggono e li umiliano, esorcizzando nel pubblico la paura del nemico. </a:t>
            </a:r>
          </a:p>
          <a:p>
            <a:r>
              <a:rPr lang="it-IT" sz="1600">
                <a:latin typeface="Comic Sans MS" pitchFamily="66" charset="0"/>
              </a:rPr>
              <a:t>Molti autori di comics, attraverso le loro storie ed i loro personaggi, presero posizione riguardo all’entrata in guerra degli Stati Uniti. </a:t>
            </a:r>
            <a:endParaRPr lang="it-IT" sz="1600" b="1">
              <a:latin typeface="Comic Sans MS" pitchFamily="66" charset="0"/>
            </a:endParaRPr>
          </a:p>
        </p:txBody>
      </p:sp>
      <p:pic>
        <p:nvPicPr>
          <p:cNvPr id="8197" name="Picture 7" descr="http://img3.wikia.nocookie.net/__cb20070321133530/marveldatabase/images/9/9f/Captain_America_Comics_Vol_1_1.jpg"/>
          <p:cNvPicPr>
            <a:picLocks noChangeAspect="1" noChangeArrowheads="1"/>
          </p:cNvPicPr>
          <p:nvPr/>
        </p:nvPicPr>
        <p:blipFill>
          <a:blip r:embed="rId2" cstate="print"/>
          <a:srcRect/>
          <a:stretch>
            <a:fillRect/>
          </a:stretch>
        </p:blipFill>
        <p:spPr bwMode="auto">
          <a:xfrm>
            <a:off x="642938" y="2428875"/>
            <a:ext cx="2651125" cy="3671888"/>
          </a:xfrm>
          <a:prstGeom prst="rect">
            <a:avLst/>
          </a:prstGeom>
          <a:noFill/>
          <a:ln w="9525">
            <a:noFill/>
            <a:miter lim="800000"/>
            <a:headEnd/>
            <a:tailEnd/>
          </a:ln>
        </p:spPr>
      </p:pic>
      <p:sp>
        <p:nvSpPr>
          <p:cNvPr id="8198" name="Segnaposto numero diapositiva 7"/>
          <p:cNvSpPr>
            <a:spLocks noGrp="1"/>
          </p:cNvSpPr>
          <p:nvPr>
            <p:ph type="sldNum" sz="quarter" idx="12"/>
          </p:nvPr>
        </p:nvSpPr>
        <p:spPr bwMode="auto">
          <a:noFill/>
          <a:ln>
            <a:miter lim="800000"/>
            <a:headEnd/>
            <a:tailEnd/>
          </a:ln>
        </p:spPr>
        <p:txBody>
          <a:bodyPr/>
          <a:lstStyle/>
          <a:p>
            <a:fld id="{9136AF3E-64EA-4766-A614-6AFD87A05BCD}" type="slidenum">
              <a:rPr lang="it-IT" smtClean="0"/>
              <a:pPr/>
              <a:t>7</a:t>
            </a:fld>
            <a:endParaRPr lang="it-IT"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571500" y="857250"/>
            <a:ext cx="3071813" cy="1262063"/>
          </a:xfrm>
          <a:prstGeom prst="rect">
            <a:avLst/>
          </a:prstGeom>
        </p:spPr>
        <p:txBody>
          <a:bodyPr>
            <a:spAutoFit/>
          </a:bodyPr>
          <a:lstStyle/>
          <a:p>
            <a:pPr algn="ctr" fontAlgn="auto">
              <a:spcBef>
                <a:spcPts val="0"/>
              </a:spcBef>
              <a:spcAft>
                <a:spcPts val="0"/>
              </a:spcAft>
              <a:defRPr/>
            </a:pPr>
            <a:r>
              <a:rPr lang="it-IT" sz="2800" b="1" dirty="0">
                <a:solidFill>
                  <a:srgbClr val="FF0000"/>
                </a:solidFill>
                <a:effectLst>
                  <a:outerShdw blurRad="38100" dist="38100" dir="2700000" algn="tl">
                    <a:srgbClr val="C0C0C0"/>
                  </a:outerShdw>
                </a:effectLst>
                <a:latin typeface="Comic Sans MS" pitchFamily="66" charset="0"/>
              </a:rPr>
              <a:t>CAPITAN</a:t>
            </a:r>
          </a:p>
          <a:p>
            <a:pPr algn="ctr" fontAlgn="auto">
              <a:spcBef>
                <a:spcPts val="0"/>
              </a:spcBef>
              <a:spcAft>
                <a:spcPts val="0"/>
              </a:spcAft>
              <a:defRPr/>
            </a:pPr>
            <a:r>
              <a:rPr lang="it-IT" sz="2800" b="1" dirty="0">
                <a:solidFill>
                  <a:srgbClr val="FF0000"/>
                </a:solidFill>
                <a:effectLst>
                  <a:outerShdw blurRad="38100" dist="38100" dir="2700000" algn="tl">
                    <a:srgbClr val="C0C0C0"/>
                  </a:outerShdw>
                </a:effectLst>
                <a:latin typeface="Comic Sans MS" pitchFamily="66" charset="0"/>
              </a:rPr>
              <a:t>AMERICA</a:t>
            </a:r>
            <a:r>
              <a:rPr lang="it-IT" b="1" dirty="0">
                <a:solidFill>
                  <a:srgbClr val="FF0000"/>
                </a:solidFill>
                <a:effectLst>
                  <a:outerShdw blurRad="38100" dist="38100" dir="2700000" algn="tl">
                    <a:srgbClr val="C0C0C0"/>
                  </a:outerShdw>
                </a:effectLst>
                <a:latin typeface="Comic Sans MS" pitchFamily="66" charset="0"/>
              </a:rPr>
              <a:t> </a:t>
            </a:r>
          </a:p>
          <a:p>
            <a:pPr algn="ctr" fontAlgn="auto">
              <a:spcBef>
                <a:spcPts val="0"/>
              </a:spcBef>
              <a:spcAft>
                <a:spcPts val="0"/>
              </a:spcAft>
              <a:defRPr/>
            </a:pPr>
            <a:r>
              <a:rPr lang="it-IT" sz="2000" b="1" dirty="0">
                <a:solidFill>
                  <a:srgbClr val="FF0000"/>
                </a:solidFill>
                <a:effectLst>
                  <a:outerShdw blurRad="38100" dist="38100" dir="2700000" algn="tl">
                    <a:srgbClr val="C0C0C0"/>
                  </a:outerShdw>
                </a:effectLst>
                <a:latin typeface="Comic Sans MS" pitchFamily="66" charset="0"/>
              </a:rPr>
              <a:t>(1941)</a:t>
            </a:r>
          </a:p>
        </p:txBody>
      </p:sp>
      <p:sp>
        <p:nvSpPr>
          <p:cNvPr id="7" name="Freccia in giù 6"/>
          <p:cNvSpPr/>
          <p:nvPr/>
        </p:nvSpPr>
        <p:spPr>
          <a:xfrm>
            <a:off x="2000250" y="2357438"/>
            <a:ext cx="214313"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pic>
        <p:nvPicPr>
          <p:cNvPr id="9220" name="Immagine 2" descr="http://supernatural.museomontebelluna.it/images/generale/capitan-america.png"/>
          <p:cNvPicPr>
            <a:picLocks noChangeAspect="1" noChangeArrowheads="1"/>
          </p:cNvPicPr>
          <p:nvPr/>
        </p:nvPicPr>
        <p:blipFill>
          <a:blip r:embed="rId2" cstate="print"/>
          <a:srcRect/>
          <a:stretch>
            <a:fillRect/>
          </a:stretch>
        </p:blipFill>
        <p:spPr bwMode="auto">
          <a:xfrm>
            <a:off x="928688" y="3143250"/>
            <a:ext cx="1900237" cy="2928938"/>
          </a:xfrm>
          <a:prstGeom prst="rect">
            <a:avLst/>
          </a:prstGeom>
          <a:noFill/>
          <a:ln w="9525">
            <a:noFill/>
            <a:miter lim="800000"/>
            <a:headEnd/>
            <a:tailEnd/>
          </a:ln>
        </p:spPr>
      </p:pic>
      <p:sp>
        <p:nvSpPr>
          <p:cNvPr id="9221" name="Rettangolo 9"/>
          <p:cNvSpPr>
            <a:spLocks noChangeArrowheads="1"/>
          </p:cNvSpPr>
          <p:nvPr/>
        </p:nvSpPr>
        <p:spPr bwMode="auto">
          <a:xfrm>
            <a:off x="3857625" y="2205038"/>
            <a:ext cx="4572000" cy="3046412"/>
          </a:xfrm>
          <a:prstGeom prst="rect">
            <a:avLst/>
          </a:prstGeom>
          <a:noFill/>
          <a:ln w="9525">
            <a:noFill/>
            <a:miter lim="800000"/>
            <a:headEnd/>
            <a:tailEnd/>
          </a:ln>
        </p:spPr>
        <p:txBody>
          <a:bodyPr>
            <a:spAutoFit/>
          </a:bodyPr>
          <a:lstStyle/>
          <a:p>
            <a:r>
              <a:rPr lang="it-IT" sz="1600">
                <a:latin typeface="Comic Sans MS" pitchFamily="66" charset="0"/>
              </a:rPr>
              <a:t>E’ ovviamente </a:t>
            </a:r>
            <a:r>
              <a:rPr lang="it-IT" sz="1600">
                <a:solidFill>
                  <a:srgbClr val="FF0000"/>
                </a:solidFill>
                <a:latin typeface="Comic Sans MS" pitchFamily="66" charset="0"/>
              </a:rPr>
              <a:t>Capitan America</a:t>
            </a:r>
            <a:r>
              <a:rPr lang="it-IT" sz="1600">
                <a:latin typeface="Comic Sans MS" pitchFamily="66" charset="0"/>
              </a:rPr>
              <a:t>, il cui vero nome è Steven Rogers, il personaggio più rappresentativo di patriottismo. </a:t>
            </a:r>
          </a:p>
          <a:p>
            <a:r>
              <a:rPr lang="it-IT" sz="1600">
                <a:latin typeface="Comic Sans MS" pitchFamily="66" charset="0"/>
              </a:rPr>
              <a:t>Creato da Joe Simon e Jack Kirby nel 1941, nasce come elemento di propaganda durante la Seconda Guerra Mondiale, dove rappresenta un’America libera e democratica che si oppone ad un’Europa imperialista e bellicosa. </a:t>
            </a:r>
          </a:p>
          <a:p>
            <a:r>
              <a:rPr lang="it-IT" sz="1600" b="1">
                <a:latin typeface="Comic Sans MS" pitchFamily="66" charset="0"/>
              </a:rPr>
              <a:t>Nel primo numero di ‘Captain America Comics’, datato marzo 1941, la copertina mostrava il protagonista dare un pugno sulla mascella ad Adolf Hitler.</a:t>
            </a:r>
          </a:p>
        </p:txBody>
      </p:sp>
      <p:sp>
        <p:nvSpPr>
          <p:cNvPr id="9222" name="Rettangolo 10"/>
          <p:cNvSpPr>
            <a:spLocks noChangeArrowheads="1"/>
          </p:cNvSpPr>
          <p:nvPr/>
        </p:nvSpPr>
        <p:spPr bwMode="auto">
          <a:xfrm>
            <a:off x="3857625" y="1196975"/>
            <a:ext cx="4714875" cy="984250"/>
          </a:xfrm>
          <a:prstGeom prst="rect">
            <a:avLst/>
          </a:prstGeom>
          <a:noFill/>
          <a:ln w="9525">
            <a:noFill/>
            <a:miter lim="800000"/>
            <a:headEnd/>
            <a:tailEnd/>
          </a:ln>
        </p:spPr>
        <p:txBody>
          <a:bodyPr>
            <a:spAutoFit/>
          </a:bodyPr>
          <a:lstStyle/>
          <a:p>
            <a:r>
              <a:rPr lang="it-IT" sz="2000" b="1">
                <a:latin typeface="Comic Sans MS" pitchFamily="66" charset="0"/>
              </a:rPr>
              <a:t>Capitan America e gli USA nella seconda Guerra Mondiale</a:t>
            </a:r>
            <a:r>
              <a:rPr lang="it-IT">
                <a:solidFill>
                  <a:srgbClr val="FF0000"/>
                </a:solidFill>
                <a:latin typeface="Comic Sans MS" pitchFamily="66" charset="0"/>
              </a:rPr>
              <a:t/>
            </a:r>
            <a:br>
              <a:rPr lang="it-IT">
                <a:solidFill>
                  <a:srgbClr val="FF0000"/>
                </a:solidFill>
                <a:latin typeface="Comic Sans MS" pitchFamily="66" charset="0"/>
              </a:rPr>
            </a:br>
            <a:endParaRPr lang="it-IT"/>
          </a:p>
        </p:txBody>
      </p:sp>
      <p:sp>
        <p:nvSpPr>
          <p:cNvPr id="9223" name="Segnaposto numero diapositiva 8"/>
          <p:cNvSpPr>
            <a:spLocks noGrp="1"/>
          </p:cNvSpPr>
          <p:nvPr>
            <p:ph type="sldNum" sz="quarter" idx="12"/>
          </p:nvPr>
        </p:nvSpPr>
        <p:spPr bwMode="auto">
          <a:noFill/>
          <a:ln>
            <a:miter lim="800000"/>
            <a:headEnd/>
            <a:tailEnd/>
          </a:ln>
        </p:spPr>
        <p:txBody>
          <a:bodyPr/>
          <a:lstStyle/>
          <a:p>
            <a:fld id="{0C0E297E-A5BF-4B71-869C-A941FE8F7A84}" type="slidenum">
              <a:rPr lang="it-IT" smtClean="0"/>
              <a:pPr/>
              <a:t>8</a:t>
            </a:fld>
            <a:endParaRPr lang="it-IT"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olo 1"/>
          <p:cNvSpPr>
            <a:spLocks noGrp="1"/>
          </p:cNvSpPr>
          <p:nvPr>
            <p:ph type="title"/>
          </p:nvPr>
        </p:nvSpPr>
        <p:spPr>
          <a:xfrm>
            <a:off x="457200" y="785813"/>
            <a:ext cx="8229600" cy="357187"/>
          </a:xfrm>
        </p:spPr>
        <p:txBody>
          <a:bodyPr/>
          <a:lstStyle/>
          <a:p>
            <a:pPr eaLnBrk="1" hangingPunct="1"/>
            <a:r>
              <a:rPr lang="it-IT" sz="2000" b="1" smtClean="0">
                <a:solidFill>
                  <a:srgbClr val="FF0000"/>
                </a:solidFill>
                <a:latin typeface="Comic Sans MS" pitchFamily="66" charset="0"/>
              </a:rPr>
              <a:t/>
            </a:r>
            <a:br>
              <a:rPr lang="it-IT" sz="2000" b="1" smtClean="0">
                <a:solidFill>
                  <a:srgbClr val="FF0000"/>
                </a:solidFill>
                <a:latin typeface="Comic Sans MS" pitchFamily="66" charset="0"/>
              </a:rPr>
            </a:br>
            <a:r>
              <a:rPr lang="it-IT" sz="1600" b="1" smtClean="0">
                <a:solidFill>
                  <a:srgbClr val="FF0000"/>
                </a:solidFill>
                <a:latin typeface="Comic Sans MS" pitchFamily="66" charset="0"/>
              </a:rPr>
              <a:t>LA SECONDA GUERRA MONDIALE</a:t>
            </a:r>
            <a:br>
              <a:rPr lang="it-IT" sz="1600" b="1" smtClean="0">
                <a:solidFill>
                  <a:srgbClr val="FF0000"/>
                </a:solidFill>
                <a:latin typeface="Comic Sans MS" pitchFamily="66" charset="0"/>
              </a:rPr>
            </a:br>
            <a:endParaRPr lang="it-IT" sz="1600" b="1" smtClean="0">
              <a:solidFill>
                <a:srgbClr val="FF0000"/>
              </a:solidFill>
              <a:latin typeface="Comic Sans MS" pitchFamily="66" charset="0"/>
            </a:endParaRPr>
          </a:p>
        </p:txBody>
      </p:sp>
      <p:sp>
        <p:nvSpPr>
          <p:cNvPr id="10243" name="Segnaposto contenuto 2"/>
          <p:cNvSpPr>
            <a:spLocks noGrp="1"/>
          </p:cNvSpPr>
          <p:nvPr>
            <p:ph idx="1"/>
          </p:nvPr>
        </p:nvSpPr>
        <p:spPr>
          <a:xfrm>
            <a:off x="457200" y="1714500"/>
            <a:ext cx="8229600" cy="3500438"/>
          </a:xfrm>
        </p:spPr>
        <p:txBody>
          <a:bodyPr/>
          <a:lstStyle/>
          <a:p>
            <a:pPr algn="ctr" eaLnBrk="1" hangingPunct="1"/>
            <a:r>
              <a:rPr lang="it-IT" sz="1600" smtClean="0">
                <a:solidFill>
                  <a:srgbClr val="FF0000"/>
                </a:solidFill>
                <a:latin typeface="Comic Sans MS" pitchFamily="66" charset="0"/>
                <a:cs typeface="Times New Roman" pitchFamily="18" charset="0"/>
              </a:rPr>
              <a:t>1° fase: settembre 1939 – dicembre 1941.</a:t>
            </a:r>
          </a:p>
          <a:p>
            <a:pPr algn="ctr" eaLnBrk="1" hangingPunct="1"/>
            <a:r>
              <a:rPr lang="it-IT" sz="1600" smtClean="0">
                <a:latin typeface="Comic Sans MS" pitchFamily="66" charset="0"/>
                <a:cs typeface="Times New Roman" pitchFamily="18" charset="0"/>
              </a:rPr>
              <a:t>La Germania si espande in Europa</a:t>
            </a:r>
          </a:p>
          <a:p>
            <a:pPr algn="ctr" eaLnBrk="1" hangingPunct="1"/>
            <a:endParaRPr lang="it-IT" sz="1600" smtClean="0">
              <a:latin typeface="Comic Sans MS" pitchFamily="66" charset="0"/>
              <a:cs typeface="Times New Roman" pitchFamily="18" charset="0"/>
            </a:endParaRPr>
          </a:p>
          <a:p>
            <a:pPr algn="ctr" eaLnBrk="1" hangingPunct="1"/>
            <a:endParaRPr lang="it-IT" sz="1600" smtClean="0">
              <a:latin typeface="Comic Sans MS" pitchFamily="66" charset="0"/>
              <a:cs typeface="Times New Roman" pitchFamily="18" charset="0"/>
            </a:endParaRPr>
          </a:p>
          <a:p>
            <a:pPr algn="ctr" eaLnBrk="1" hangingPunct="1"/>
            <a:r>
              <a:rPr lang="it-IT" sz="1600" smtClean="0">
                <a:solidFill>
                  <a:srgbClr val="0000FF"/>
                </a:solidFill>
                <a:latin typeface="Comic Sans MS" pitchFamily="66" charset="0"/>
                <a:cs typeface="Times New Roman" pitchFamily="18" charset="0"/>
              </a:rPr>
              <a:t>2° fase: dicembre 1941 – febbraio 1943.</a:t>
            </a:r>
            <a:r>
              <a:rPr lang="it-IT" sz="1600" smtClean="0">
                <a:latin typeface="Comic Sans MS" pitchFamily="66" charset="0"/>
                <a:cs typeface="Times New Roman" pitchFamily="18" charset="0"/>
              </a:rPr>
              <a:t> </a:t>
            </a:r>
          </a:p>
          <a:p>
            <a:pPr algn="ctr" eaLnBrk="1" hangingPunct="1"/>
            <a:r>
              <a:rPr lang="it-IT" sz="1600" smtClean="0">
                <a:latin typeface="Comic Sans MS" pitchFamily="66" charset="0"/>
                <a:cs typeface="Times New Roman" pitchFamily="18" charset="0"/>
              </a:rPr>
              <a:t>La guerra si estende all’Oceano Pacifico</a:t>
            </a:r>
          </a:p>
          <a:p>
            <a:pPr algn="ctr" eaLnBrk="1" hangingPunct="1"/>
            <a:endParaRPr lang="it-IT" sz="1600" smtClean="0">
              <a:latin typeface="Comic Sans MS" pitchFamily="66" charset="0"/>
              <a:cs typeface="Times New Roman" pitchFamily="18" charset="0"/>
            </a:endParaRPr>
          </a:p>
          <a:p>
            <a:pPr algn="ctr" eaLnBrk="1" hangingPunct="1"/>
            <a:endParaRPr lang="it-IT" sz="1600" smtClean="0">
              <a:latin typeface="Comic Sans MS" pitchFamily="66" charset="0"/>
              <a:cs typeface="Times New Roman" pitchFamily="18" charset="0"/>
            </a:endParaRPr>
          </a:p>
          <a:p>
            <a:pPr algn="ctr" eaLnBrk="1" hangingPunct="1"/>
            <a:r>
              <a:rPr lang="it-IT" sz="1600" smtClean="0">
                <a:solidFill>
                  <a:srgbClr val="33CC33"/>
                </a:solidFill>
                <a:latin typeface="Comic Sans MS" pitchFamily="66" charset="0"/>
                <a:cs typeface="Times New Roman" pitchFamily="18" charset="0"/>
              </a:rPr>
              <a:t>3° fase: primavera 1943 – settembre 1945</a:t>
            </a:r>
          </a:p>
          <a:p>
            <a:pPr algn="ctr" eaLnBrk="1" hangingPunct="1"/>
            <a:r>
              <a:rPr lang="it-IT" sz="1600" smtClean="0">
                <a:latin typeface="Comic Sans MS" pitchFamily="66" charset="0"/>
                <a:cs typeface="Times New Roman" pitchFamily="18" charset="0"/>
              </a:rPr>
              <a:t>Le forze alleate riconquistano i territori perduti e costringono alla resa prima l’Italia, poi la Germania, quindi il Giappone.</a:t>
            </a:r>
          </a:p>
          <a:p>
            <a:pPr eaLnBrk="1" hangingPunct="1">
              <a:buFont typeface="Arial" pitchFamily="34" charset="0"/>
              <a:buNone/>
            </a:pPr>
            <a:endParaRPr lang="it-IT" smtClean="0"/>
          </a:p>
        </p:txBody>
      </p:sp>
      <p:sp>
        <p:nvSpPr>
          <p:cNvPr id="10244" name="Segnaposto numero diapositiva 4"/>
          <p:cNvSpPr>
            <a:spLocks noGrp="1"/>
          </p:cNvSpPr>
          <p:nvPr>
            <p:ph type="sldNum" sz="quarter" idx="12"/>
          </p:nvPr>
        </p:nvSpPr>
        <p:spPr bwMode="auto">
          <a:noFill/>
          <a:ln>
            <a:miter lim="800000"/>
            <a:headEnd/>
            <a:tailEnd/>
          </a:ln>
        </p:spPr>
        <p:txBody>
          <a:bodyPr/>
          <a:lstStyle/>
          <a:p>
            <a:fld id="{49CEEA9B-70CF-4B56-9549-89F7555862C0}" type="slidenum">
              <a:rPr lang="it-IT" smtClean="0"/>
              <a:pPr/>
              <a:t>9</a:t>
            </a:fld>
            <a:endParaRPr lang="it-IT" smtClean="0"/>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3024</TotalTime>
  <Words>3599</Words>
  <Application>Microsoft Office PowerPoint</Application>
  <PresentationFormat>Presentazione su schermo (4:3)</PresentationFormat>
  <Paragraphs>595</Paragraphs>
  <Slides>41</Slides>
  <Notes>0</Notes>
  <HiddenSlides>0</HiddenSlides>
  <MMClips>0</MMClips>
  <ScaleCrop>false</ScaleCrop>
  <HeadingPairs>
    <vt:vector size="4" baseType="variant">
      <vt:variant>
        <vt:lpstr>Tema</vt:lpstr>
      </vt:variant>
      <vt:variant>
        <vt:i4>1</vt:i4>
      </vt:variant>
      <vt:variant>
        <vt:lpstr>Titoli diapositive</vt:lpstr>
      </vt:variant>
      <vt:variant>
        <vt:i4>41</vt:i4>
      </vt:variant>
    </vt:vector>
  </HeadingPairs>
  <TitlesOfParts>
    <vt:vector size="42" baseType="lpstr">
      <vt:lpstr>Tema di Office</vt:lpstr>
      <vt:lpstr>Diapositiva 1</vt:lpstr>
      <vt:lpstr>Diapositiva 2</vt:lpstr>
      <vt:lpstr>Diapositiva 3</vt:lpstr>
      <vt:lpstr>Diapositiva 4</vt:lpstr>
      <vt:lpstr>Diapositiva 5</vt:lpstr>
      <vt:lpstr>Diapositiva 6</vt:lpstr>
      <vt:lpstr>Diapositiva 7</vt:lpstr>
      <vt:lpstr>Diapositiva 8</vt:lpstr>
      <vt:lpstr> LA SECONDA GUERRA MONDIALE </vt:lpstr>
      <vt:lpstr>LE CAUSE</vt:lpstr>
      <vt:lpstr>Diapositiva 11</vt:lpstr>
      <vt:lpstr>Diapositiva 12</vt:lpstr>
      <vt:lpstr>Diapositiva 13</vt:lpstr>
      <vt:lpstr>Eroi della resistenza: i partigiani</vt:lpstr>
      <vt:lpstr>Diapositiva 15</vt:lpstr>
      <vt:lpstr>Diapositiva 16</vt:lpstr>
      <vt:lpstr>Le cause della shoah</vt:lpstr>
      <vt:lpstr>Le leggi di Norimberga</vt:lpstr>
      <vt:lpstr>La soluzione finale </vt:lpstr>
      <vt:lpstr>Le altre vittime della furia tedesca</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dc:creator>
  <cp:lastModifiedBy>c</cp:lastModifiedBy>
  <cp:revision>622</cp:revision>
  <dcterms:created xsi:type="dcterms:W3CDTF">2015-03-25T21:43:47Z</dcterms:created>
  <dcterms:modified xsi:type="dcterms:W3CDTF">2015-06-10T20:40:32Z</dcterms:modified>
</cp:coreProperties>
</file>