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0" d="100"/>
          <a:sy n="80" d="100"/>
        </p:scale>
        <p:origin x="-1435"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7/5/2017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7/5/2017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7/5/2017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7/5/2017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1D8BD707-D9CF-40AE-B4C6-C98DA3205C09}" type="datetimeFigureOut">
              <a:rPr lang="en-US" smtClean="0"/>
              <a:pPr/>
              <a:t>7/5/2017</a:t>
            </a:fld>
            <a:endParaRPr lang="en-US"/>
          </a:p>
        </p:txBody>
      </p:sp>
      <p:sp>
        <p:nvSpPr>
          <p:cNvPr id="9" name="Slide Number Placeholder 8"/>
          <p:cNvSpPr>
            <a:spLocks noGrp="1"/>
          </p:cNvSpPr>
          <p:nvPr>
            <p:ph type="sldNum" sz="quarter" idx="11"/>
          </p:nvPr>
        </p:nvSpPr>
        <p:spPr/>
        <p:txBody>
          <a:bodyPr/>
          <a:lstStyle/>
          <a:p>
            <a:fld id="{B6F15528-21DE-4FAA-801E-634DDDAF4B2B}"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B6F15528-21DE-4FAA-801E-634DDDAF4B2B}" type="slidenum">
              <a:rPr lang="en-US" smtClean="0"/>
              <a:pPr/>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1D8BD707-D9CF-40AE-B4C6-C98DA3205C09}" type="datetimeFigureOut">
              <a:rPr lang="en-US" smtClean="0"/>
              <a:pPr/>
              <a:t>7/5/2017</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533400"/>
            <a:ext cx="7620000" cy="1143000"/>
          </a:xfrm>
        </p:spPr>
        <p:txBody>
          <a:bodyPr>
            <a:normAutofit fontScale="90000"/>
          </a:bodyPr>
          <a:lstStyle/>
          <a:p>
            <a:r>
              <a:rPr lang="it-IT" sz="6600" dirty="0" smtClean="0">
                <a:latin typeface="Monotype Corsiva" panose="03010101010201010101" pitchFamily="66" charset="0"/>
              </a:rPr>
              <a:t>Quando l’aereo perse l’elica</a:t>
            </a:r>
            <a:endParaRPr lang="it-IT" sz="6600" dirty="0">
              <a:latin typeface="Monotype Corsiva" panose="03010101010201010101" pitchFamily="66" charset="0"/>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2206667"/>
            <a:ext cx="7620000" cy="3587665"/>
          </a:xfrm>
        </p:spPr>
      </p:pic>
    </p:spTree>
    <p:extLst>
      <p:ext uri="{BB962C8B-B14F-4D97-AF65-F5344CB8AC3E}">
        <p14:creationId xmlns:p14="http://schemas.microsoft.com/office/powerpoint/2010/main" val="40473167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
            <a:ext cx="7620000" cy="6248400"/>
          </a:xfrm>
        </p:spPr>
        <p:txBody>
          <a:bodyPr>
            <a:normAutofit/>
          </a:bodyPr>
          <a:lstStyle/>
          <a:p>
            <a:r>
              <a:rPr lang="it-IT" sz="1800" dirty="0"/>
              <a:t>Il 18 marzo del 1945 una squadriglia di fortezze volanti </a:t>
            </a:r>
            <a:r>
              <a:rPr lang="it-IT" sz="1800" i="1" dirty="0"/>
              <a:t>B-17</a:t>
            </a:r>
            <a:r>
              <a:rPr lang="it-IT" sz="1800" dirty="0"/>
              <a:t> e </a:t>
            </a:r>
            <a:r>
              <a:rPr lang="it-IT" sz="1800" i="1" dirty="0"/>
              <a:t>B-24 Liberatores</a:t>
            </a:r>
            <a:r>
              <a:rPr lang="it-IT" sz="1800" dirty="0"/>
              <a:t> raggiunse il cuore del terzo Reich. I piloti americani erano tranquilli: da circa un anno, infatti, il loro dominio nei cieli tedeschi era incontrastato. All'improvviso videro avvicinarsi 37 caccia nemici che volavano ad una velocità incredibile e, strana cosa, non avevano le eliche. Questo primo incontro costò agli americani 18 bombardieri, seminando il panico tra i piloti alleati. </a:t>
            </a:r>
            <a:endParaRPr lang="it-IT" sz="1800" dirty="0" smtClean="0"/>
          </a:p>
          <a:p>
            <a:endParaRPr lang="it-IT" sz="1800" dirty="0"/>
          </a:p>
          <a:p>
            <a:r>
              <a:rPr lang="it-IT" sz="1800" dirty="0"/>
              <a:t>E</a:t>
            </a:r>
            <a:r>
              <a:rPr lang="it-IT" sz="1800" dirty="0" smtClean="0"/>
              <a:t>ra </a:t>
            </a:r>
            <a:r>
              <a:rPr lang="it-IT" sz="1800" dirty="0"/>
              <a:t>iniziata l'era degli aerei senza elica. Anche se, per dovere di cronaca, il primo a costruire un aereo a reazione fu, nel 1910, l'ingegnere rumeno Henri Coanda, che realizzo il </a:t>
            </a:r>
            <a:r>
              <a:rPr lang="it-IT" sz="1800" i="1" dirty="0">
                <a:solidFill>
                  <a:srgbClr val="FF0000"/>
                </a:solidFill>
              </a:rPr>
              <a:t>Coanda 1</a:t>
            </a:r>
            <a:r>
              <a:rPr lang="it-IT" sz="1800" dirty="0">
                <a:solidFill>
                  <a:srgbClr val="FF0000"/>
                </a:solidFill>
              </a:rPr>
              <a:t>. </a:t>
            </a:r>
            <a:endParaRPr lang="it-IT" sz="1800" dirty="0" smtClean="0">
              <a:solidFill>
                <a:srgbClr val="FF0000"/>
              </a:solidFill>
            </a:endParaRPr>
          </a:p>
          <a:p>
            <a:endParaRPr lang="it-IT" sz="1800" dirty="0"/>
          </a:p>
          <a:p>
            <a:r>
              <a:rPr lang="it-IT" sz="1800" dirty="0"/>
              <a:t>Nel </a:t>
            </a:r>
            <a:r>
              <a:rPr lang="it-IT" sz="1800" dirty="0" smtClean="0"/>
              <a:t>1936 </a:t>
            </a:r>
            <a:r>
              <a:rPr lang="it-IT" sz="1800" dirty="0" smtClean="0">
                <a:solidFill>
                  <a:srgbClr val="FF0000"/>
                </a:solidFill>
              </a:rPr>
              <a:t>Hans Joachim von </a:t>
            </a:r>
            <a:r>
              <a:rPr lang="it-IT" sz="1800" dirty="0">
                <a:solidFill>
                  <a:srgbClr val="FF0000"/>
                </a:solidFill>
              </a:rPr>
              <a:t>Ohain </a:t>
            </a:r>
            <a:r>
              <a:rPr lang="it-IT" sz="1800" dirty="0"/>
              <a:t>brevettò la sua versione di </a:t>
            </a:r>
            <a:r>
              <a:rPr lang="it-IT" sz="1800" dirty="0">
                <a:solidFill>
                  <a:srgbClr val="FF0000"/>
                </a:solidFill>
              </a:rPr>
              <a:t>motore a reazione</a:t>
            </a:r>
            <a:r>
              <a:rPr lang="it-IT" sz="1800" dirty="0"/>
              <a:t>, nonché il progetto e tutte le apparecchiature per realizzarlo. Il professore gli permise di provarlo all'università, dopodiché inviò un'entusiastica lettera al costruttore Ernst Heinkel. </a:t>
            </a:r>
          </a:p>
          <a:p>
            <a:endParaRPr lang="it-IT" sz="1800" dirty="0" smtClean="0"/>
          </a:p>
          <a:p>
            <a:r>
              <a:rPr lang="it-IT" sz="1800" dirty="0" smtClean="0"/>
              <a:t>All'inizio </a:t>
            </a:r>
            <a:r>
              <a:rPr lang="it-IT" sz="1800" dirty="0"/>
              <a:t>del 1939 il motore di von Ohain era pronto</a:t>
            </a:r>
            <a:r>
              <a:rPr lang="it-IT" sz="1800" b="1" dirty="0"/>
              <a:t>,</a:t>
            </a:r>
            <a:r>
              <a:rPr lang="it-IT" sz="1800" dirty="0"/>
              <a:t> e in luglio Ernst Heinkel lo mostrò a Hitler, ma questi era fondamentalmente contrario al progetto. Il costruttore tedesco non si perse d'animo, iniziando in segreto i lavori per far volare l'aereo a reazione. </a:t>
            </a:r>
          </a:p>
        </p:txBody>
      </p:sp>
    </p:spTree>
    <p:extLst>
      <p:ext uri="{BB962C8B-B14F-4D97-AF65-F5344CB8AC3E}">
        <p14:creationId xmlns:p14="http://schemas.microsoft.com/office/powerpoint/2010/main" val="36364436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180975"/>
            <a:ext cx="7620000" cy="1143000"/>
          </a:xfrm>
        </p:spPr>
        <p:txBody>
          <a:bodyPr/>
          <a:lstStyle/>
          <a:p>
            <a:r>
              <a:rPr lang="it-IT" sz="3200" dirty="0" smtClean="0"/>
              <a:t>                     IL MOTORE A REAZIONE</a:t>
            </a:r>
            <a:endParaRPr lang="it-IT" sz="32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95400" y="838200"/>
            <a:ext cx="6019800" cy="1981200"/>
          </a:xfrm>
        </p:spPr>
      </p:pic>
      <p:sp>
        <p:nvSpPr>
          <p:cNvPr id="6" name="Rectangle 5"/>
          <p:cNvSpPr/>
          <p:nvPr/>
        </p:nvSpPr>
        <p:spPr>
          <a:xfrm>
            <a:off x="609600" y="2971800"/>
            <a:ext cx="7315200" cy="3539430"/>
          </a:xfrm>
          <a:prstGeom prst="rect">
            <a:avLst/>
          </a:prstGeom>
        </p:spPr>
        <p:txBody>
          <a:bodyPr wrap="square">
            <a:spAutoFit/>
          </a:bodyPr>
          <a:lstStyle/>
          <a:p>
            <a:r>
              <a:rPr lang="it-IT" sz="1400" dirty="0" smtClean="0"/>
              <a:t>A</a:t>
            </a:r>
            <a:r>
              <a:rPr lang="it-IT" sz="1400" dirty="0"/>
              <a:t> In un turbogetto l'aria viene convogliata dalla presa d'aria, o presa dinamica o diffusore, che inizia una prima compressione, ed inviata al compressore (o ai compressori nelle soluzioni a compressore di bassa e di alta pressione) il quale continua la compressione. Da qui viene inviata alla camera di combustione, dove si miscela con il combustibile nebulizzato dagli iniettori ed incendiato da una </a:t>
            </a:r>
            <a:r>
              <a:rPr lang="it-IT" sz="1400" dirty="0" smtClean="0"/>
              <a:t>candela. </a:t>
            </a:r>
            <a:r>
              <a:rPr lang="it-IT" sz="1400" dirty="0"/>
              <a:t>Una volta iniziato, il processo di combustione rimane </a:t>
            </a:r>
            <a:r>
              <a:rPr lang="it-IT" sz="1400" dirty="0">
                <a:solidFill>
                  <a:srgbClr val="FF0000"/>
                </a:solidFill>
              </a:rPr>
              <a:t>spontaneo se non mutano le condizioni di pressione e flusso di combustibile.</a:t>
            </a:r>
          </a:p>
          <a:p>
            <a:r>
              <a:rPr lang="it-IT" sz="1400" dirty="0"/>
              <a:t>La combustione continua provoca un notevole innalzamento della temperatura dell'aria che, non potendo espandersi, viene indirizzata verso la turbina dove si espande cedendo a questa la propria energia. Il motore però, per lavorare bene, deve farlo alle giuste temperature. Sopra e sotto la turbina, infatti, ci sono due corridoi dove passa l'aria fredda per raffreddare il tutto. Il turbogetto risponde, dal punto di vista termodinamico, al ciclo di Brayton e pertanto, come macchina termica, raggiunge rendimenti tanto più elevati quanto più elevati sono il suo rapporto di compressione e la temperatura massima del ciclo, a pari temperatura minima. La realizzazione dei turbogetto è quindi basata sull'ottenimento dei più elevati rendimenti possibili dei compressori, delle turbine a gas e delle camere di combustione</a:t>
            </a:r>
            <a:r>
              <a:rPr lang="it-IT" sz="1400" dirty="0" smtClean="0"/>
              <a:t>.</a:t>
            </a:r>
            <a:endParaRPr lang="it-IT" sz="1400" dirty="0"/>
          </a:p>
          <a:p>
            <a:endParaRPr lang="it-IT" sz="1400" dirty="0"/>
          </a:p>
        </p:txBody>
      </p:sp>
    </p:spTree>
    <p:extLst>
      <p:ext uri="{BB962C8B-B14F-4D97-AF65-F5344CB8AC3E}">
        <p14:creationId xmlns:p14="http://schemas.microsoft.com/office/powerpoint/2010/main" val="13050856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7620000" cy="4800600"/>
          </a:xfrm>
        </p:spPr>
        <p:txBody>
          <a:bodyPr>
            <a:normAutofit fontScale="92500" lnSpcReduction="10000"/>
          </a:bodyPr>
          <a:lstStyle/>
          <a:p>
            <a:r>
              <a:rPr lang="it-IT" sz="1800" dirty="0"/>
              <a:t>N</a:t>
            </a:r>
            <a:r>
              <a:rPr lang="it-IT" sz="1800" dirty="0" smtClean="0"/>
              <a:t>el </a:t>
            </a:r>
            <a:r>
              <a:rPr lang="it-IT" sz="1800" dirty="0"/>
              <a:t>1941 il concorrente di Heinkel, Willi Messerschmitt, iniziò a progettare e collaudare un nuovo tipo di caccia a reazione denominato </a:t>
            </a:r>
            <a:r>
              <a:rPr lang="it-IT" sz="1800" i="1" dirty="0"/>
              <a:t>Messerschmitt Me 262</a:t>
            </a:r>
            <a:r>
              <a:rPr lang="it-IT" sz="1800" dirty="0"/>
              <a:t> che il 18 luglio 1942 fece il suo volo di collaudo. Il </a:t>
            </a:r>
            <a:r>
              <a:rPr lang="it-IT" sz="1800" i="1" dirty="0"/>
              <a:t>Messerschmitt Me 262</a:t>
            </a:r>
            <a:r>
              <a:rPr lang="it-IT" sz="1800" dirty="0"/>
              <a:t> era un bimotore a getto da caccia multiruolo, ad ala a freccia. Impiegato dalla Luftwaffe durante le fasi finali della seconda guerra mondiale, questo velivolo è stato il primo caccia della storia con motore a getto ad </a:t>
            </a:r>
            <a:r>
              <a:rPr lang="it-IT" sz="1800" dirty="0" smtClean="0"/>
              <a:t>entrare in servizio </a:t>
            </a:r>
            <a:r>
              <a:rPr lang="it-IT" sz="1800" dirty="0"/>
              <a:t>operativo</a:t>
            </a:r>
            <a:r>
              <a:rPr lang="it-IT" dirty="0"/>
              <a:t>. </a:t>
            </a:r>
            <a:endParaRPr lang="it-IT" dirty="0" smtClean="0"/>
          </a:p>
          <a:p>
            <a:endParaRPr lang="it-IT" dirty="0"/>
          </a:p>
          <a:p>
            <a:r>
              <a:rPr lang="it-IT" sz="1800" dirty="0"/>
              <a:t>Adolf Hitler è spesso indicato come il responsabile dell'entrata in servizio ritardata (nel 1944 inoltrato) del </a:t>
            </a:r>
            <a:r>
              <a:rPr lang="it-IT" sz="1800" i="1" dirty="0"/>
              <a:t>Me 262</a:t>
            </a:r>
            <a:r>
              <a:rPr lang="it-IT" sz="1800" dirty="0"/>
              <a:t>, a causa della sua decisione d'impiegare l'aereo principalmente nel ruolo di Schnellbomber (bombardiere veloce) piuttosto che in quello di caccia</a:t>
            </a:r>
            <a:r>
              <a:rPr lang="it-IT" sz="1800" dirty="0" smtClean="0"/>
              <a:t>.</a:t>
            </a:r>
          </a:p>
          <a:p>
            <a:endParaRPr lang="it-IT" sz="1800" dirty="0"/>
          </a:p>
          <a:p>
            <a:r>
              <a:rPr lang="it-IT" sz="1800" dirty="0"/>
              <a:t>Alla fine, la Luftwaffe ricevette 1.433 </a:t>
            </a:r>
            <a:r>
              <a:rPr lang="it-IT" sz="1800" i="1" dirty="0"/>
              <a:t>Me 262</a:t>
            </a:r>
            <a:r>
              <a:rPr lang="it-IT" sz="1800" dirty="0"/>
              <a:t>, dei quali solo 300 vennero impiegati in azione. I rimanenti furono perduti sulle linee di montaggio o durante i trasferimenti verso le unità cui erano assegnati. Il </a:t>
            </a:r>
            <a:r>
              <a:rPr lang="it-IT" sz="1800" i="1" dirty="0"/>
              <a:t>Me 262</a:t>
            </a:r>
            <a:r>
              <a:rPr lang="it-IT" sz="1800" dirty="0"/>
              <a:t> aveva i suoi difetti: oltre all'inaffidabilità del propulsore e alla fragilità del carrello d'atterraggio, il cannone MK 108 s'inceppava spesso. </a:t>
            </a:r>
          </a:p>
        </p:txBody>
      </p:sp>
    </p:spTree>
    <p:extLst>
      <p:ext uri="{BB962C8B-B14F-4D97-AF65-F5344CB8AC3E}">
        <p14:creationId xmlns:p14="http://schemas.microsoft.com/office/powerpoint/2010/main" val="27037452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620000" cy="1143000"/>
          </a:xfrm>
        </p:spPr>
        <p:txBody>
          <a:bodyPr/>
          <a:lstStyle/>
          <a:p>
            <a:r>
              <a:rPr lang="it-IT" sz="3200" dirty="0" smtClean="0"/>
              <a:t>                      I JET NEL DOPOGUERRA</a:t>
            </a:r>
            <a:endParaRPr lang="it-IT" sz="3200" dirty="0"/>
          </a:p>
        </p:txBody>
      </p:sp>
      <p:sp>
        <p:nvSpPr>
          <p:cNvPr id="3" name="Content Placeholder 2"/>
          <p:cNvSpPr>
            <a:spLocks noGrp="1"/>
          </p:cNvSpPr>
          <p:nvPr>
            <p:ph idx="1"/>
          </p:nvPr>
        </p:nvSpPr>
        <p:spPr>
          <a:xfrm>
            <a:off x="457200" y="1295400"/>
            <a:ext cx="7620000" cy="4800600"/>
          </a:xfrm>
        </p:spPr>
        <p:txBody>
          <a:bodyPr>
            <a:normAutofit/>
          </a:bodyPr>
          <a:lstStyle/>
          <a:p>
            <a:r>
              <a:rPr lang="it-IT" sz="1800" dirty="0"/>
              <a:t>Dopo il termine della seconda guerra mondiale, i velivoli a getto tedeschi e i loro </a:t>
            </a:r>
            <a:r>
              <a:rPr lang="it-IT" sz="1800" dirty="0" smtClean="0"/>
              <a:t>propulsori, studiati </a:t>
            </a:r>
            <a:r>
              <a:rPr lang="it-IT" sz="1800" dirty="0"/>
              <a:t>approfonditamente dagli </a:t>
            </a:r>
            <a:r>
              <a:rPr lang="it-IT" sz="1800" dirty="0" smtClean="0"/>
              <a:t>alleati, contribuirono </a:t>
            </a:r>
            <a:r>
              <a:rPr lang="it-IT" sz="1800" dirty="0"/>
              <a:t>ai primi modelli di velivoli a getto statunitensi e sovietici. L'eredità dei propulsori a flusso assiale può essere notata in tutti i progetti di aerei ad </a:t>
            </a:r>
            <a:r>
              <a:rPr lang="it-IT" sz="1800" dirty="0" smtClean="0"/>
              <a:t>ala fissa.</a:t>
            </a:r>
          </a:p>
          <a:p>
            <a:endParaRPr lang="it-IT" sz="1800" dirty="0"/>
          </a:p>
          <a:p>
            <a:r>
              <a:rPr lang="it-IT" sz="1800" dirty="0"/>
              <a:t>Con la fine della seconda guerra mondiale il Mondo si ritrovò davanti ad una distruzione mai vista prima, ma arricchito di molte tecnologie utilizzate per la </a:t>
            </a:r>
            <a:r>
              <a:rPr lang="it-IT" sz="1800" dirty="0" smtClean="0"/>
              <a:t>guerra e che </a:t>
            </a:r>
            <a:r>
              <a:rPr lang="it-IT" sz="1800" dirty="0"/>
              <a:t>ora diventavano interessanti </a:t>
            </a:r>
            <a:r>
              <a:rPr lang="it-IT" sz="1800" dirty="0">
                <a:solidFill>
                  <a:srgbClr val="FF0000"/>
                </a:solidFill>
              </a:rPr>
              <a:t>da un punto di vista civile. </a:t>
            </a:r>
            <a:r>
              <a:rPr lang="it-IT" sz="1800" dirty="0"/>
              <a:t>L'ambito </a:t>
            </a:r>
            <a:r>
              <a:rPr lang="it-IT" sz="1800" dirty="0" smtClean="0"/>
              <a:t>del trasporto aereo fu </a:t>
            </a:r>
            <a:r>
              <a:rPr lang="it-IT" sz="1800" dirty="0"/>
              <a:t>uno dei principali beneficiari. Prima della guerra erano noti alcuni aerei civili ad elica e alcuni aerei che poi sarebbero diventati dei bombardieri erano stati sviluppati sotto la falsa immagine di aerei per il trasporto di persone. Di norma non potevano trasportare più di 20-30 </a:t>
            </a:r>
            <a:r>
              <a:rPr lang="it-IT" sz="1800" dirty="0" smtClean="0"/>
              <a:t>persone e anche </a:t>
            </a:r>
            <a:r>
              <a:rPr lang="it-IT" sz="1800" dirty="0"/>
              <a:t>il raggio era limitato </a:t>
            </a:r>
            <a:r>
              <a:rPr lang="it-IT" sz="1800" dirty="0" smtClean="0"/>
              <a:t>(5000</a:t>
            </a:r>
            <a:r>
              <a:rPr lang="it-IT" sz="1800" dirty="0"/>
              <a:t> km circa), per non parlare delle velocità che si aggiravano sui 300–400 km/h dei trasporti più veloci.</a:t>
            </a:r>
          </a:p>
        </p:txBody>
      </p:sp>
    </p:spTree>
    <p:extLst>
      <p:ext uri="{BB962C8B-B14F-4D97-AF65-F5344CB8AC3E}">
        <p14:creationId xmlns:p14="http://schemas.microsoft.com/office/powerpoint/2010/main" val="19230992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7675" y="333374"/>
            <a:ext cx="7620000" cy="6067425"/>
          </a:xfrm>
        </p:spPr>
        <p:txBody>
          <a:bodyPr>
            <a:normAutofit/>
          </a:bodyPr>
          <a:lstStyle/>
          <a:p>
            <a:r>
              <a:rPr lang="it-IT" sz="1800" dirty="0"/>
              <a:t>Con le migliorie nella </a:t>
            </a:r>
            <a:r>
              <a:rPr lang="it-IT" sz="1800" dirty="0" smtClean="0"/>
              <a:t>tecnologia venne </a:t>
            </a:r>
            <a:r>
              <a:rPr lang="it-IT" sz="1800" dirty="0"/>
              <a:t>aumentata la velocità dell'albero dei motori, riducendo significativamente il diametro dei compressori. La ridotta lunghezza continuò ad essere un vantaggio del progetto, in particolar modo negli </a:t>
            </a:r>
            <a:r>
              <a:rPr lang="it-IT" sz="1800" dirty="0">
                <a:solidFill>
                  <a:srgbClr val="FF0000"/>
                </a:solidFill>
              </a:rPr>
              <a:t>elicotteri,</a:t>
            </a:r>
            <a:r>
              <a:rPr lang="it-IT" sz="1800" dirty="0"/>
              <a:t> dove le dimensioni sono più importanti della sezione frontale. Inoltre i componenti del propulsore sono più robusti e meno </a:t>
            </a:r>
            <a:r>
              <a:rPr lang="it-IT" sz="1800" dirty="0" smtClean="0"/>
              <a:t>soggetti a sollecitazioni che ne avrebbero compromesso la funzionalità.</a:t>
            </a:r>
          </a:p>
          <a:p>
            <a:endParaRPr lang="it-IT" sz="1800" dirty="0"/>
          </a:p>
          <a:p>
            <a:r>
              <a:rPr lang="it-IT" sz="1800" dirty="0" smtClean="0"/>
              <a:t>Applicato ai velivoli di trasporto civile e militare e ai bombardieri, il turbogetto portò numerosi vantaggi: la velocità triplica (dai consueti 300km/h ai 900+km/h), la quota di tangenza aumenta e l’autonomia raddoppia. Gli unici svantaggi (solo nei primi anni) riguardano in consumo </a:t>
            </a:r>
            <a:r>
              <a:rPr lang="it-IT" sz="1800" dirty="0"/>
              <a:t>più </a:t>
            </a:r>
            <a:r>
              <a:rPr lang="it-IT" sz="1800" dirty="0" smtClean="0"/>
              <a:t>elevato e le avarie.</a:t>
            </a:r>
          </a:p>
        </p:txBody>
      </p:sp>
      <p:pic>
        <p:nvPicPr>
          <p:cNvPr id="1026" name="Picture 2" descr="C:\Users\Dario\Desktop\2704be13bee618a3d46fd7f822ba632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399" y="3886200"/>
            <a:ext cx="4267201"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37340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7620000" cy="5867400"/>
          </a:xfrm>
        </p:spPr>
        <p:txBody>
          <a:bodyPr>
            <a:normAutofit/>
          </a:bodyPr>
          <a:lstStyle/>
          <a:p>
            <a:r>
              <a:rPr lang="it-IT" sz="1800" dirty="0"/>
              <a:t>Dato che il principio fisico della reazione è indipendente dall'ambiente, potenzialmente il sistema è valido anche nello </a:t>
            </a:r>
            <a:r>
              <a:rPr lang="it-IT" sz="1800" dirty="0">
                <a:solidFill>
                  <a:srgbClr val="FF0000"/>
                </a:solidFill>
              </a:rPr>
              <a:t>spazio</a:t>
            </a:r>
            <a:r>
              <a:rPr lang="it-IT" sz="1800" dirty="0"/>
              <a:t>, e quindi è adeguatamente applicato di norma in </a:t>
            </a:r>
            <a:r>
              <a:rPr lang="it-IT" sz="1800" dirty="0">
                <a:solidFill>
                  <a:srgbClr val="FF0000"/>
                </a:solidFill>
              </a:rPr>
              <a:t>applicazioni spaziali.</a:t>
            </a:r>
          </a:p>
          <a:p>
            <a:pPr>
              <a:buFont typeface="Wingdings" panose="05000000000000000000" pitchFamily="2" charset="2"/>
              <a:buChar char="Ø"/>
            </a:pPr>
            <a:r>
              <a:rPr lang="it-IT" sz="1800" dirty="0"/>
              <a:t>Nel caso della propulsione aerospaziale, in base al modo con cui viene fornito il comburente, si distinguono due tipi di motore a reazione:</a:t>
            </a:r>
          </a:p>
          <a:p>
            <a:pPr>
              <a:buFont typeface="Wingdings" panose="05000000000000000000" pitchFamily="2" charset="2"/>
              <a:buChar char="Ø"/>
            </a:pPr>
            <a:r>
              <a:rPr lang="it-IT" sz="1800" dirty="0"/>
              <a:t>Gli </a:t>
            </a:r>
            <a:r>
              <a:rPr lang="it-IT" sz="1800" dirty="0">
                <a:solidFill>
                  <a:srgbClr val="FF0000"/>
                </a:solidFill>
              </a:rPr>
              <a:t>esoreattori</a:t>
            </a:r>
            <a:r>
              <a:rPr lang="it-IT" sz="1800" dirty="0"/>
              <a:t>: sono motori principalmente aeronautici che comportano lo stivaggio del solo combustibile (ad esempio cherosene o altri idrocarburi), mentre il comburente è generalmente ossigeno che viene tratto direttamente aspirando aria atmosferica.</a:t>
            </a:r>
          </a:p>
          <a:p>
            <a:pPr>
              <a:buFont typeface="Wingdings" panose="05000000000000000000" pitchFamily="2" charset="2"/>
              <a:buChar char="Ø"/>
            </a:pPr>
            <a:r>
              <a:rPr lang="it-IT" sz="1800" dirty="0"/>
              <a:t>Gli </a:t>
            </a:r>
            <a:r>
              <a:rPr lang="it-IT" sz="1800" dirty="0">
                <a:solidFill>
                  <a:srgbClr val="FF0000"/>
                </a:solidFill>
              </a:rPr>
              <a:t>endoreattori</a:t>
            </a:r>
            <a:r>
              <a:rPr lang="it-IT" sz="1800" dirty="0"/>
              <a:t> o motori a razzo: sono principalmente di impiego spaziale o da lancio in cui il motore viene alimentato da comburente immagazzinato in serbatoi o miscelato con il combustibile. Questa particolarità consente anche l'utilizzo del motore a razzo a quote elevate, dove è minore il contenuto di ossigeno nell'atmosfera, o nello spazio dove l'ossigeno in forma libera è praticamente assente.</a:t>
            </a:r>
          </a:p>
          <a:p>
            <a:endParaRPr lang="it-IT" sz="1800" dirty="0"/>
          </a:p>
        </p:txBody>
      </p:sp>
    </p:spTree>
    <p:extLst>
      <p:ext uri="{BB962C8B-B14F-4D97-AF65-F5344CB8AC3E}">
        <p14:creationId xmlns:p14="http://schemas.microsoft.com/office/powerpoint/2010/main" val="116734138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190</TotalTime>
  <Words>332</Words>
  <Application>Microsoft Office PowerPoint</Application>
  <PresentationFormat>On-screen Show (4:3)</PresentationFormat>
  <Paragraphs>27</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Adjacency</vt:lpstr>
      <vt:lpstr>Quando l’aereo perse l’elica</vt:lpstr>
      <vt:lpstr>PowerPoint Presentation</vt:lpstr>
      <vt:lpstr>                     IL MOTORE A REAZIONE</vt:lpstr>
      <vt:lpstr>PowerPoint Presentation</vt:lpstr>
      <vt:lpstr>                      I JET NEL DOPOGUERRA</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Quando l’aereo perse l’elica</dc:title>
  <dc:creator>Dario</dc:creator>
  <cp:lastModifiedBy>Dario</cp:lastModifiedBy>
  <cp:revision>13</cp:revision>
  <dcterms:created xsi:type="dcterms:W3CDTF">2006-08-16T00:00:00Z</dcterms:created>
  <dcterms:modified xsi:type="dcterms:W3CDTF">2017-07-05T04:43:06Z</dcterms:modified>
</cp:coreProperties>
</file>